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comments/comment4.xml" ContentType="application/vnd.openxmlformats-officedocument.presentationml.comments+xml"/>
  <Override PartName="/ppt/notesSlides/notesSlide6.xml" ContentType="application/vnd.openxmlformats-officedocument.presentationml.notesSlide+xml"/>
  <Override PartName="/ppt/comments/comment5.xml" ContentType="application/vnd.openxmlformats-officedocument.presentationml.comments+xml"/>
  <Override PartName="/ppt/notesSlides/notesSlide7.xml" ContentType="application/vnd.openxmlformats-officedocument.presentationml.notesSlide+xml"/>
  <Override PartName="/ppt/comments/comment6.xml" ContentType="application/vnd.openxmlformats-officedocument.presentationml.comments+xml"/>
  <Override PartName="/ppt/notesSlides/notesSlide8.xml" ContentType="application/vnd.openxmlformats-officedocument.presentationml.notesSlide+xml"/>
  <Override PartName="/ppt/comments/comment7.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8.xml" ContentType="application/vnd.openxmlformats-officedocument.presentationml.comments+xml"/>
  <Override PartName="/ppt/notesSlides/notesSlide11.xml" ContentType="application/vnd.openxmlformats-officedocument.presentationml.notesSlide+xml"/>
  <Override PartName="/ppt/comments/comment9.xml" ContentType="application/vnd.openxmlformats-officedocument.presentationml.comments+xml"/>
  <Override PartName="/ppt/notesSlides/notesSlide12.xml" ContentType="application/vnd.openxmlformats-officedocument.presentationml.notesSlide+xml"/>
  <Override PartName="/ppt/comments/comment10.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322" r:id="rId2"/>
    <p:sldId id="258" r:id="rId3"/>
    <p:sldId id="282" r:id="rId4"/>
    <p:sldId id="323" r:id="rId5"/>
    <p:sldId id="305" r:id="rId6"/>
    <p:sldId id="290" r:id="rId7"/>
    <p:sldId id="304" r:id="rId8"/>
    <p:sldId id="306" r:id="rId9"/>
    <p:sldId id="307" r:id="rId10"/>
    <p:sldId id="316" r:id="rId11"/>
    <p:sldId id="313" r:id="rId12"/>
    <p:sldId id="308" r:id="rId13"/>
    <p:sldId id="309" r:id="rId14"/>
    <p:sldId id="324" r:id="rId15"/>
    <p:sldId id="319" r:id="rId16"/>
    <p:sldId id="310" r:id="rId17"/>
    <p:sldId id="312" r:id="rId18"/>
    <p:sldId id="326" r:id="rId19"/>
    <p:sldId id="328" r:id="rId20"/>
    <p:sldId id="329" r:id="rId21"/>
  </p:sldIdLst>
  <p:sldSz cx="12192000" cy="6858000"/>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guide id="3" pos="619" userDrawn="1">
          <p15:clr>
            <a:srgbClr val="A4A3A4"/>
          </p15:clr>
        </p15:guide>
        <p15:guide id="4" orient="horz" pos="867" userDrawn="1">
          <p15:clr>
            <a:srgbClr val="A4A3A4"/>
          </p15:clr>
        </p15:guide>
        <p15:guide id="5" orient="horz" pos="413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ivier van Beekum" initials="OvB" lastIdx="12" clrIdx="0">
    <p:extLst>
      <p:ext uri="{19B8F6BF-5375-455C-9EA6-DF929625EA0E}">
        <p15:presenceInfo xmlns:p15="http://schemas.microsoft.com/office/powerpoint/2012/main" userId="S::beekumo@corderius.nl::51adfbe0-3380-4bde-ac22-2df44e0c68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C61"/>
    <a:srgbClr val="7ABFA7"/>
    <a:srgbClr val="038777"/>
    <a:srgbClr val="5DAFCF"/>
    <a:srgbClr val="F4F4F4"/>
    <a:srgbClr val="E9E9E9"/>
    <a:srgbClr val="6DA8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69A14D-8ADE-4B22-8822-43AABBD9FE93}" v="53" dt="2021-03-21T15:42:22.3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25" autoAdjust="0"/>
    <p:restoredTop sz="94660"/>
  </p:normalViewPr>
  <p:slideViewPr>
    <p:cSldViewPr snapToGrid="0">
      <p:cViewPr varScale="1">
        <p:scale>
          <a:sx n="52" d="100"/>
          <a:sy n="52" d="100"/>
        </p:scale>
        <p:origin x="52" y="280"/>
      </p:cViewPr>
      <p:guideLst>
        <p:guide orient="horz" pos="2183"/>
        <p:guide pos="3840"/>
        <p:guide pos="619"/>
        <p:guide orient="horz" pos="867"/>
        <p:guide orient="horz" pos="413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3-21T15:43:55.388" idx="1">
    <p:pos x="10" y="10"/>
    <p:text>Leg hier het principe uit van sensoren en actuatoren. Als sensor X waarde Y meet dan gaat actuator Z aan etc</p:text>
    <p:extLst>
      <p:ext uri="{C676402C-5697-4E1C-873F-D02D1690AC5C}">
        <p15:threadingInfo xmlns:p15="http://schemas.microsoft.com/office/powerpoint/2012/main" timeZoneBias="-6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1-03-21T16:13:14.076" idx="11">
    <p:pos x="10" y="10"/>
    <p:text>Programmeren doen jullie met commandoblokjes. Achter deze blokjes zit de codetaal C++ of Phyton. Je laptop vertaald de blokjes automatisch naar deze codetaal. Zodra je je programma upload naar de computer van de Leaphy wordt de codetaal omgezet in binaire code. Deze code bestaat uit alleen maar nullen en enen.</p:text>
    <p:extLst>
      <p:ext uri="{C676402C-5697-4E1C-873F-D02D1690AC5C}">
        <p15:threadingInfo xmlns:p15="http://schemas.microsoft.com/office/powerpoint/2012/main" timeZoneBias="-6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1-03-21T16:19:38.433" idx="12">
    <p:pos x="10" y="10"/>
    <p:text>Voordat je kan programmeren installeer je eerst de Leaphy Easybloqs software. Let op soms waarschuwt je computer programma je onterecht dat de software schadelijk is. Kies voor toch uitvoeren. Gelukt? open het programma en kies de robot die je gaat programmeren!</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3-21T15:45:14.652" idx="2">
    <p:pos x="10" y="10"/>
    <p:text>Alle sensoren actuatoren van de Leaphy original op een rijtje</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3-21T15:45:37.917" idx="3">
    <p:pos x="10" y="10"/>
    <p:text>Leaphy is een robot met heel veel mogelijkheden waar je zelf aan kan sleutelen. Let daarom op, je kan draadjes ook verkeerd aansluiten...</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03-21T15:48:05.579" idx="4">
    <p:pos x="10" y="10"/>
    <p:text>En dan kun je kortsluiting veroorzaken</p:text>
    <p:extLst>
      <p:ext uri="{C676402C-5697-4E1C-873F-D02D1690AC5C}">
        <p15:threadingInfo xmlns:p15="http://schemas.microsoft.com/office/powerpoint/2012/main" timeZoneBias="-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1-03-21T15:48:27.323" idx="5">
    <p:pos x="10" y="10"/>
    <p:text>Met een breadboard kun je zonder te solderen verschillende draden en sensoren met elkaar verbinden. De gaatjes in een breadboard zijn met elkaar verbonden via een metalen strip. De gaatjes zijn alleen vertikaal niet horizontaal met elkaar verbonden.</p:text>
    <p:extLst>
      <p:ext uri="{C676402C-5697-4E1C-873F-D02D1690AC5C}">
        <p15:threadingInfo xmlns:p15="http://schemas.microsoft.com/office/powerpoint/2012/main" timeZoneBias="-6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1-03-21T15:50:11.539" idx="6">
    <p:pos x="10" y="10"/>
    <p:text>Bouwen van Leaphy doe je met de bouwfilm op de website.</p:text>
    <p:extLst>
      <p:ext uri="{C676402C-5697-4E1C-873F-D02D1690AC5C}">
        <p15:threadingInfo xmlns:p15="http://schemas.microsoft.com/office/powerpoint/2012/main" timeZoneBias="-6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1-03-21T15:57:10.729" idx="7">
    <p:pos x="10" y="10"/>
    <p:text>Klaar met bouwen? Pak je werkboekje er bij, we gaan programmeren!</p:text>
    <p:extLst>
      <p:ext uri="{C676402C-5697-4E1C-873F-D02D1690AC5C}">
        <p15:threadingInfo xmlns:p15="http://schemas.microsoft.com/office/powerpoint/2012/main" timeZoneBias="-6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1-03-21T15:58:19.907" idx="8">
    <p:pos x="10" y="10"/>
    <p:text>Leren programmeren doe je met een goede instructie, zie je werkboek! Goed lezen dus ;-) Verder vooral veel proberen, Leaphy gaat niet stuk van een fout in je programma.</p:text>
    <p:extLst>
      <p:ext uri="{C676402C-5697-4E1C-873F-D02D1690AC5C}">
        <p15:threadingInfo xmlns:p15="http://schemas.microsoft.com/office/powerpoint/2012/main" timeZoneBias="-6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1-03-21T16:00:40.754" idx="9">
    <p:pos x="10" y="10"/>
    <p:text>Wist je dat de eerste programmeerbare 'rekenmachine' al 200 jaar geleden is uitgevonden door Charles Babbage? Ada Lovelace kwam met het idee van programma's waar verschillende berekeningen mee konden worden uitgevoerd op de machine van Babbage. Zij is dus eigenlijk de uitvindster van wat we nu software noemen!</p:text>
    <p:extLst>
      <p:ext uri="{C676402C-5697-4E1C-873F-D02D1690AC5C}">
        <p15:threadingInfo xmlns:p15="http://schemas.microsoft.com/office/powerpoint/2012/main" timeZoneBias="-60"/>
      </p:ext>
    </p:extLst>
  </p:cm>
  <p:cm authorId="1" dt="2021-03-21T16:04:27.525" idx="10">
    <p:pos x="146" y="146"/>
    <p:text>Joseph Marie Jacquard is de uitvinder van een programmeerbaar weefgetouw dat met behulp van ponskaarten patronen kan weven. Hij toonde zijn uitvinding in 1801 op een beurs in Parijs. Wevers waren niet blij met zijn uitvinding en vreesde voor hun baan. Ze sloegen het weefgetouw stuk.... Dus voordat we zover waren dat we vanachter onze luie stoel foto's konden bewerken is er heel wat nodig geweest ;-)</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C8A5AE9D-4986-4783-9942-841963A1969B}" type="datetimeFigureOut">
              <a:rPr lang="nl-NL" smtClean="0"/>
              <a:t>21-3-2021</a:t>
            </a:fld>
            <a:endParaRPr lang="nl-NL"/>
          </a:p>
        </p:txBody>
      </p:sp>
      <p:sp>
        <p:nvSpPr>
          <p:cNvPr id="4" name="Tijdelijke aanduiding voor voettekst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9EFE1B19-395C-4D68-ABB8-AEC38226F79C}" type="slidenum">
              <a:rPr lang="nl-NL" smtClean="0"/>
              <a:t>‹nr.›</a:t>
            </a:fld>
            <a:endParaRPr lang="nl-NL"/>
          </a:p>
        </p:txBody>
      </p:sp>
    </p:spTree>
    <p:extLst>
      <p:ext uri="{BB962C8B-B14F-4D97-AF65-F5344CB8AC3E}">
        <p14:creationId xmlns:p14="http://schemas.microsoft.com/office/powerpoint/2010/main" val="3462598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0DC6F19-DD83-4383-BDCC-49B7547DFD7F}" type="datetimeFigureOut">
              <a:rPr lang="nl-NL" smtClean="0"/>
              <a:t>21-3-2021</a:t>
            </a:fld>
            <a:endParaRPr lang="nl-NL"/>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A3D24FF-68E0-4EE2-A090-DD7C7F625F14}" type="slidenum">
              <a:rPr lang="nl-NL" smtClean="0"/>
              <a:t>‹nr.›</a:t>
            </a:fld>
            <a:endParaRPr lang="nl-NL"/>
          </a:p>
        </p:txBody>
      </p:sp>
    </p:spTree>
    <p:extLst>
      <p:ext uri="{BB962C8B-B14F-4D97-AF65-F5344CB8AC3E}">
        <p14:creationId xmlns:p14="http://schemas.microsoft.com/office/powerpoint/2010/main" val="1577653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85800" y="4400548"/>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9" name="Shape 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8146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79768" y="4777192"/>
            <a:ext cx="5438139" cy="3908614"/>
          </a:xfrm>
          <a:prstGeom prst="rect">
            <a:avLst/>
          </a:prstGeom>
        </p:spPr>
        <p:txBody>
          <a:bodyPr lIns="91425" tIns="91425" rIns="91425" bIns="91425" anchor="t" anchorCtr="0">
            <a:noAutofit/>
          </a:bodyPr>
          <a:lstStyle/>
          <a:p>
            <a:pPr lvl="0">
              <a:spcBef>
                <a:spcPts val="0"/>
              </a:spcBef>
              <a:buNone/>
            </a:pPr>
            <a:endParaRPr/>
          </a:p>
        </p:txBody>
      </p:sp>
      <p:sp>
        <p:nvSpPr>
          <p:cNvPr id="89" name="Shape 89"/>
          <p:cNvSpPr>
            <a:spLocks noGrp="1" noRot="1" noChangeAspect="1"/>
          </p:cNvSpPr>
          <p:nvPr>
            <p:ph type="sldImg" idx="2"/>
          </p:nvPr>
        </p:nvSpPr>
        <p:spPr>
          <a:xfrm>
            <a:off x="422275" y="1241425"/>
            <a:ext cx="5953125" cy="33496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5572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79768" y="4777192"/>
            <a:ext cx="5438139" cy="3908614"/>
          </a:xfrm>
          <a:prstGeom prst="rect">
            <a:avLst/>
          </a:prstGeom>
        </p:spPr>
        <p:txBody>
          <a:bodyPr lIns="91425" tIns="91425" rIns="91425" bIns="91425" anchor="t" anchorCtr="0">
            <a:noAutofit/>
          </a:bodyPr>
          <a:lstStyle/>
          <a:p>
            <a:pPr lvl="0">
              <a:spcBef>
                <a:spcPts val="0"/>
              </a:spcBef>
              <a:buNone/>
            </a:pPr>
            <a:r>
              <a:rPr lang="nl-NL" dirty="0"/>
              <a:t>Ada </a:t>
            </a:r>
            <a:r>
              <a:rPr lang="nl-NL" dirty="0" err="1"/>
              <a:t>Lovelace</a:t>
            </a:r>
            <a:r>
              <a:rPr lang="nl-NL" dirty="0"/>
              <a:t> kreeg</a:t>
            </a:r>
            <a:r>
              <a:rPr lang="nl-NL" baseline="0" dirty="0"/>
              <a:t> een wiskundige opleiding. Zij maakte kennis met de </a:t>
            </a:r>
            <a:r>
              <a:rPr lang="nl-NL" baseline="0" dirty="0" err="1"/>
              <a:t>Analytical</a:t>
            </a:r>
            <a:r>
              <a:rPr lang="nl-NL" baseline="0" dirty="0"/>
              <a:t> Machine van meneer </a:t>
            </a:r>
            <a:r>
              <a:rPr lang="nl-NL" baseline="0" dirty="0" err="1"/>
              <a:t>Babbage</a:t>
            </a:r>
            <a:r>
              <a:rPr lang="nl-NL" baseline="0" dirty="0"/>
              <a:t>. Dit was een van de eerste mechanische rekenmachines. Zij koppelde dat aan het eerste programmeerbare weefgetouw van meneer </a:t>
            </a:r>
            <a:r>
              <a:rPr lang="nl-NL" baseline="0" dirty="0" err="1"/>
              <a:t>Jacqaurd</a:t>
            </a:r>
            <a:r>
              <a:rPr lang="nl-NL" baseline="0" dirty="0"/>
              <a:t>. Hierboven zie je een portret van hem dat geweven is met zo’n machine. Ada zag het voor zich: als je de rekenmachine leert om zichzelf onderweg bij te sturen qua programma, dan kun je alles wat in getallen te vertalen is bewerken met zo’n machine. Ze schreef toen een softwareprogramma voor een nog niet-bestaande computer. Eigenlijk voorzag zij de pc zoals wij die vandaag de dag kennen: muziek, beeld, alles kunnen we bewerken. Leuk detail: het is vaker gebeurd dat mannen een machine maakten die één ding goed kon (hardware) waarop vrouwen er flexibele toepassingen voor verzonnen (software).</a:t>
            </a:r>
            <a:endParaRPr dirty="0"/>
          </a:p>
        </p:txBody>
      </p:sp>
      <p:sp>
        <p:nvSpPr>
          <p:cNvPr id="97" name="Shape 97"/>
          <p:cNvSpPr>
            <a:spLocks noGrp="1" noRot="1" noChangeAspect="1"/>
          </p:cNvSpPr>
          <p:nvPr>
            <p:ph type="sldImg" idx="2"/>
          </p:nvPr>
        </p:nvSpPr>
        <p:spPr>
          <a:xfrm>
            <a:off x="422275" y="1241425"/>
            <a:ext cx="5953125" cy="33496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6913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79768" y="4777192"/>
            <a:ext cx="5438139" cy="3908614"/>
          </a:xfrm>
          <a:prstGeom prst="rect">
            <a:avLst/>
          </a:prstGeom>
        </p:spPr>
        <p:txBody>
          <a:bodyPr lIns="91425" tIns="91425" rIns="91425" bIns="91425" anchor="t" anchorCtr="0">
            <a:noAutofit/>
          </a:bodyPr>
          <a:lstStyle/>
          <a:p>
            <a:pPr lvl="0">
              <a:spcBef>
                <a:spcPts val="0"/>
              </a:spcBef>
              <a:buNone/>
            </a:pPr>
            <a:r>
              <a:rPr lang="nl-NL" dirty="0"/>
              <a:t>De blokjes</a:t>
            </a:r>
            <a:r>
              <a:rPr lang="nl-NL" baseline="0" dirty="0"/>
              <a:t> uit de </a:t>
            </a:r>
            <a:r>
              <a:rPr lang="nl-NL" baseline="0" dirty="0" err="1"/>
              <a:t>Leaphy</a:t>
            </a:r>
            <a:r>
              <a:rPr lang="nl-NL" baseline="0" dirty="0"/>
              <a:t> Software wordt direct vertaald naar zogenaamde lineaire code: een geschreven computertaal. (Voor de </a:t>
            </a:r>
            <a:r>
              <a:rPr lang="nl-NL" baseline="0" dirty="0" err="1"/>
              <a:t>Arduino</a:t>
            </a:r>
            <a:r>
              <a:rPr lang="nl-NL" baseline="0" dirty="0"/>
              <a:t> is dat de taal C.) Die is niet heel ingewikkeld, maar het kost veel tijd om te schrijven met allemaal haakjes en komma’s. Je maakt snel foutjes en dat kost veel tijd. Bij het uploaden gaat de taalcode door de Compiler. Die zet de voor mensen nog begrijpelijke codetaal om in machinetaal: enen en nullen. Aan of uit. Ja of nee. Dat heet binaire code. Die code gaat naar de </a:t>
            </a:r>
            <a:r>
              <a:rPr lang="nl-NL" baseline="0" dirty="0" err="1"/>
              <a:t>Arduino</a:t>
            </a:r>
            <a:r>
              <a:rPr lang="nl-NL" baseline="0" dirty="0"/>
              <a:t> op de </a:t>
            </a:r>
            <a:r>
              <a:rPr lang="nl-NL" baseline="0" dirty="0" err="1"/>
              <a:t>Leaphy</a:t>
            </a:r>
            <a:r>
              <a:rPr lang="nl-NL" baseline="0" dirty="0"/>
              <a:t>.</a:t>
            </a:r>
            <a:endParaRPr dirty="0"/>
          </a:p>
        </p:txBody>
      </p:sp>
      <p:sp>
        <p:nvSpPr>
          <p:cNvPr id="97" name="Shape 97"/>
          <p:cNvSpPr>
            <a:spLocks noGrp="1" noRot="1" noChangeAspect="1"/>
          </p:cNvSpPr>
          <p:nvPr>
            <p:ph type="sldImg" idx="2"/>
          </p:nvPr>
        </p:nvSpPr>
        <p:spPr>
          <a:xfrm>
            <a:off x="422275" y="1241425"/>
            <a:ext cx="5953125" cy="33496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3333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79768" y="4777192"/>
            <a:ext cx="5438139" cy="3908614"/>
          </a:xfrm>
          <a:prstGeom prst="rect">
            <a:avLst/>
          </a:prstGeom>
        </p:spPr>
        <p:txBody>
          <a:bodyPr lIns="91425" tIns="91425" rIns="91425" bIns="91425" anchor="t" anchorCtr="0">
            <a:noAutofit/>
          </a:bodyPr>
          <a:lstStyle/>
          <a:p>
            <a:pPr lvl="0">
              <a:spcBef>
                <a:spcPts val="0"/>
              </a:spcBef>
              <a:buNone/>
            </a:pPr>
            <a:r>
              <a:rPr lang="nl-NL" dirty="0"/>
              <a:t>Vanaf hier staat alle info ook in het werkboek. Dus een beetje voor het vast een keer gehoord hebben.</a:t>
            </a:r>
            <a:endParaRPr dirty="0"/>
          </a:p>
        </p:txBody>
      </p:sp>
      <p:sp>
        <p:nvSpPr>
          <p:cNvPr id="97" name="Shape 97"/>
          <p:cNvSpPr>
            <a:spLocks noGrp="1" noRot="1" noChangeAspect="1"/>
          </p:cNvSpPr>
          <p:nvPr>
            <p:ph type="sldImg" idx="2"/>
          </p:nvPr>
        </p:nvSpPr>
        <p:spPr>
          <a:xfrm>
            <a:off x="422275" y="1241425"/>
            <a:ext cx="5953125" cy="33496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2878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79768" y="4777192"/>
            <a:ext cx="5438139" cy="3908614"/>
          </a:xfrm>
          <a:prstGeom prst="rect">
            <a:avLst/>
          </a:prstGeom>
        </p:spPr>
        <p:txBody>
          <a:bodyPr lIns="91425" tIns="91425" rIns="91425" bIns="91425" anchor="t" anchorCtr="0">
            <a:noAutofit/>
          </a:bodyPr>
          <a:lstStyle/>
          <a:p>
            <a:pPr lvl="0">
              <a:spcBef>
                <a:spcPts val="0"/>
              </a:spcBef>
              <a:buNone/>
            </a:pPr>
            <a:r>
              <a:rPr lang="nl-NL" dirty="0"/>
              <a:t>Vanaf hier staat alle info ook in het werkboek. Dus een beetje voor het vast een keer gehoord hebben.</a:t>
            </a:r>
            <a:endParaRPr dirty="0"/>
          </a:p>
        </p:txBody>
      </p:sp>
      <p:sp>
        <p:nvSpPr>
          <p:cNvPr id="97" name="Shape 97"/>
          <p:cNvSpPr>
            <a:spLocks noGrp="1" noRot="1" noChangeAspect="1"/>
          </p:cNvSpPr>
          <p:nvPr>
            <p:ph type="sldImg" idx="2"/>
          </p:nvPr>
        </p:nvSpPr>
        <p:spPr>
          <a:xfrm>
            <a:off x="422275" y="1241425"/>
            <a:ext cx="5953125" cy="33496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1236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79768" y="4777192"/>
            <a:ext cx="5438139" cy="3908614"/>
          </a:xfrm>
          <a:prstGeom prst="rect">
            <a:avLst/>
          </a:prstGeom>
        </p:spPr>
        <p:txBody>
          <a:bodyPr lIns="91425" tIns="91425" rIns="91425" bIns="91425" anchor="t" anchorCtr="0">
            <a:noAutofit/>
          </a:bodyPr>
          <a:lstStyle/>
          <a:p>
            <a:pPr lvl="0">
              <a:spcBef>
                <a:spcPts val="0"/>
              </a:spcBef>
              <a:buNone/>
            </a:pPr>
            <a:r>
              <a:rPr lang="nl-NL" dirty="0"/>
              <a:t>Vooral het weghalen van code die niet meer nodig is, is goed om even te noemen.</a:t>
            </a:r>
            <a:r>
              <a:rPr lang="nl-NL" baseline="0" dirty="0"/>
              <a:t> Meerdere startblokken kunnen de </a:t>
            </a:r>
            <a:r>
              <a:rPr lang="nl-NL" baseline="0" dirty="0" err="1"/>
              <a:t>Leaphy</a:t>
            </a:r>
            <a:r>
              <a:rPr lang="nl-NL" baseline="0" dirty="0"/>
              <a:t> in de war brengen, tenzij er goed over de structuur wordt nagedacht. In het voorjaar komen hier nieuwe werkboeklevels over. </a:t>
            </a:r>
            <a:endParaRPr dirty="0"/>
          </a:p>
        </p:txBody>
      </p:sp>
      <p:sp>
        <p:nvSpPr>
          <p:cNvPr id="97" name="Shape 97"/>
          <p:cNvSpPr>
            <a:spLocks noGrp="1" noRot="1" noChangeAspect="1"/>
          </p:cNvSpPr>
          <p:nvPr>
            <p:ph type="sldImg" idx="2"/>
          </p:nvPr>
        </p:nvSpPr>
        <p:spPr>
          <a:xfrm>
            <a:off x="422275" y="1241425"/>
            <a:ext cx="5953125" cy="33496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8381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79768" y="4777192"/>
            <a:ext cx="5438139" cy="3908614"/>
          </a:xfrm>
          <a:prstGeom prst="rect">
            <a:avLst/>
          </a:prstGeom>
        </p:spPr>
        <p:txBody>
          <a:bodyPr lIns="91425" tIns="91425" rIns="91425" bIns="91425" anchor="t" anchorCtr="0">
            <a:noAutofit/>
          </a:bodyPr>
          <a:lstStyle/>
          <a:p>
            <a:pPr lvl="0">
              <a:spcBef>
                <a:spcPts val="0"/>
              </a:spcBef>
              <a:buNone/>
            </a:pPr>
            <a:r>
              <a:rPr lang="nl-NL" dirty="0"/>
              <a:t>De vier</a:t>
            </a:r>
            <a:r>
              <a:rPr lang="nl-NL" baseline="0" dirty="0"/>
              <a:t> hoofdgroepen werken samen om code te maken. Zie de handleiding voor meer informatie.</a:t>
            </a:r>
            <a:endParaRPr dirty="0"/>
          </a:p>
        </p:txBody>
      </p:sp>
      <p:sp>
        <p:nvSpPr>
          <p:cNvPr id="97" name="Shape 97"/>
          <p:cNvSpPr>
            <a:spLocks noGrp="1" noRot="1" noChangeAspect="1"/>
          </p:cNvSpPr>
          <p:nvPr>
            <p:ph type="sldImg" idx="2"/>
          </p:nvPr>
        </p:nvSpPr>
        <p:spPr>
          <a:xfrm>
            <a:off x="422275" y="1241425"/>
            <a:ext cx="5953125" cy="33496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1535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79768" y="4777192"/>
            <a:ext cx="5438139" cy="3908614"/>
          </a:xfrm>
          <a:prstGeom prst="rect">
            <a:avLst/>
          </a:prstGeom>
        </p:spPr>
        <p:txBody>
          <a:bodyPr lIns="91425" tIns="91425" rIns="91425" bIns="91425" anchor="t" anchorCtr="0">
            <a:noAutofit/>
          </a:bodyPr>
          <a:lstStyle/>
          <a:p>
            <a:pPr lvl="0">
              <a:spcBef>
                <a:spcPts val="0"/>
              </a:spcBef>
              <a:buNone/>
            </a:pPr>
            <a:r>
              <a:rPr lang="nl-NL" dirty="0"/>
              <a:t>Geen opmerkingen.</a:t>
            </a:r>
            <a:r>
              <a:rPr lang="nl-NL" baseline="0" dirty="0"/>
              <a:t> Staat ook allemaal in het werkboek.</a:t>
            </a:r>
            <a:endParaRPr dirty="0"/>
          </a:p>
        </p:txBody>
      </p:sp>
      <p:sp>
        <p:nvSpPr>
          <p:cNvPr id="97" name="Shape 97"/>
          <p:cNvSpPr>
            <a:spLocks noGrp="1" noRot="1" noChangeAspect="1"/>
          </p:cNvSpPr>
          <p:nvPr>
            <p:ph type="sldImg" idx="2"/>
          </p:nvPr>
        </p:nvSpPr>
        <p:spPr>
          <a:xfrm>
            <a:off x="422275" y="1241425"/>
            <a:ext cx="5953125" cy="33496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3265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79768" y="4777192"/>
            <a:ext cx="5438139" cy="3908614"/>
          </a:xfrm>
          <a:prstGeom prst="rect">
            <a:avLst/>
          </a:prstGeom>
        </p:spPr>
        <p:txBody>
          <a:bodyPr lIns="91425" tIns="91425" rIns="91425" bIns="91425" anchor="t" anchorCtr="0">
            <a:noAutofit/>
          </a:bodyPr>
          <a:lstStyle/>
          <a:p>
            <a:pPr lvl="0">
              <a:spcBef>
                <a:spcPts val="0"/>
              </a:spcBef>
              <a:buNone/>
            </a:pPr>
            <a:r>
              <a:rPr lang="nl-NL" dirty="0"/>
              <a:t>Geen opmerkingen.</a:t>
            </a:r>
            <a:r>
              <a:rPr lang="nl-NL" baseline="0" dirty="0"/>
              <a:t> Staat ook allemaal in het werkboek.</a:t>
            </a:r>
            <a:endParaRPr dirty="0"/>
          </a:p>
        </p:txBody>
      </p:sp>
      <p:sp>
        <p:nvSpPr>
          <p:cNvPr id="97" name="Shape 97"/>
          <p:cNvSpPr>
            <a:spLocks noGrp="1" noRot="1" noChangeAspect="1"/>
          </p:cNvSpPr>
          <p:nvPr>
            <p:ph type="sldImg" idx="2"/>
          </p:nvPr>
        </p:nvSpPr>
        <p:spPr>
          <a:xfrm>
            <a:off x="422275" y="1241425"/>
            <a:ext cx="5953125" cy="33496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6242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79768" y="4777192"/>
            <a:ext cx="5438139" cy="3908614"/>
          </a:xfrm>
          <a:prstGeom prst="rect">
            <a:avLst/>
          </a:prstGeom>
        </p:spPr>
        <p:txBody>
          <a:bodyPr lIns="91425" tIns="91425" rIns="91425" bIns="91425" anchor="t" anchorCtr="0">
            <a:noAutofit/>
          </a:bodyPr>
          <a:lstStyle/>
          <a:p>
            <a:pPr lvl="0">
              <a:spcBef>
                <a:spcPts val="0"/>
              </a:spcBef>
              <a:buNone/>
            </a:pPr>
            <a:r>
              <a:rPr lang="nl-NL" dirty="0"/>
              <a:t>Geen opmerkingen.</a:t>
            </a:r>
            <a:r>
              <a:rPr lang="nl-NL" baseline="0" dirty="0"/>
              <a:t> Staat ook allemaal in het werkboek.</a:t>
            </a:r>
            <a:endParaRPr dirty="0"/>
          </a:p>
        </p:txBody>
      </p:sp>
      <p:sp>
        <p:nvSpPr>
          <p:cNvPr id="97" name="Shape 97"/>
          <p:cNvSpPr>
            <a:spLocks noGrp="1" noRot="1" noChangeAspect="1"/>
          </p:cNvSpPr>
          <p:nvPr>
            <p:ph type="sldImg" idx="2"/>
          </p:nvPr>
        </p:nvSpPr>
        <p:spPr>
          <a:xfrm>
            <a:off x="422275" y="1241425"/>
            <a:ext cx="5953125" cy="33496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1392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85800" y="4400548"/>
            <a:ext cx="5486399" cy="3600450"/>
          </a:xfrm>
          <a:prstGeom prst="rect">
            <a:avLst/>
          </a:prstGeom>
        </p:spPr>
        <p:txBody>
          <a:bodyPr lIns="91425" tIns="91425" rIns="91425" bIns="91425" anchor="t" anchorCtr="0">
            <a:noAutofit/>
          </a:bodyPr>
          <a:lstStyle/>
          <a:p>
            <a:pPr lvl="0">
              <a:spcBef>
                <a:spcPts val="0"/>
              </a:spcBef>
              <a:buNone/>
            </a:pPr>
            <a:r>
              <a:rPr lang="nl-NL" dirty="0"/>
              <a:t>Basisprincipe van de robotica:</a:t>
            </a:r>
            <a:r>
              <a:rPr lang="nl-NL" baseline="0" dirty="0"/>
              <a:t> met de sensoren (zintuigen) waarnemen, de waarnemingen interpreteren </a:t>
            </a:r>
            <a:r>
              <a:rPr lang="nl-NL" baseline="0" dirty="0" err="1"/>
              <a:t>dmv</a:t>
            </a:r>
            <a:r>
              <a:rPr lang="nl-NL" baseline="0" dirty="0"/>
              <a:t> de code, het programma en vervolgens de actuatoren (motoren, </a:t>
            </a:r>
            <a:r>
              <a:rPr lang="nl-NL" baseline="0" dirty="0" err="1"/>
              <a:t>ledjes</a:t>
            </a:r>
            <a:r>
              <a:rPr lang="nl-NL" baseline="0" dirty="0"/>
              <a:t>, geluidjes) activeren. De </a:t>
            </a:r>
            <a:r>
              <a:rPr lang="nl-NL" baseline="0" dirty="0" err="1"/>
              <a:t>Leaphy</a:t>
            </a:r>
            <a:r>
              <a:rPr lang="nl-NL" baseline="0" dirty="0"/>
              <a:t> Software uploadt de code, daarna verwerkt de </a:t>
            </a:r>
            <a:r>
              <a:rPr lang="nl-NL" baseline="0" dirty="0" err="1"/>
              <a:t>Arduino</a:t>
            </a:r>
            <a:r>
              <a:rPr lang="nl-NL" baseline="0" dirty="0"/>
              <a:t> op de </a:t>
            </a:r>
            <a:r>
              <a:rPr lang="nl-NL" baseline="0" dirty="0" err="1"/>
              <a:t>Leaphy</a:t>
            </a:r>
            <a:r>
              <a:rPr lang="nl-NL" baseline="0" dirty="0"/>
              <a:t> die zelfstandig. De </a:t>
            </a:r>
            <a:r>
              <a:rPr lang="nl-NL" baseline="0" dirty="0" err="1"/>
              <a:t>Arduino</a:t>
            </a:r>
            <a:r>
              <a:rPr lang="nl-NL" baseline="0" dirty="0"/>
              <a:t> doet het denkwerk. Het </a:t>
            </a:r>
            <a:r>
              <a:rPr lang="nl-NL" baseline="0" dirty="0" err="1"/>
              <a:t>shield</a:t>
            </a:r>
            <a:r>
              <a:rPr lang="nl-NL" baseline="0" dirty="0"/>
              <a:t> zorgt dat de motoren stroom krijgen van de batterijen zodat de </a:t>
            </a:r>
            <a:r>
              <a:rPr lang="nl-NL" baseline="0" dirty="0" err="1"/>
              <a:t>Arduino</a:t>
            </a:r>
            <a:r>
              <a:rPr lang="nl-NL" baseline="0" dirty="0"/>
              <a:t> zelf niet doorbrandt.</a:t>
            </a:r>
            <a:endParaRPr dirty="0"/>
          </a:p>
        </p:txBody>
      </p:sp>
      <p:sp>
        <p:nvSpPr>
          <p:cNvPr id="97" name="Shape 9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6686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79768" y="4777192"/>
            <a:ext cx="5438139" cy="3908614"/>
          </a:xfrm>
          <a:prstGeom prst="rect">
            <a:avLst/>
          </a:prstGeom>
        </p:spPr>
        <p:txBody>
          <a:bodyPr lIns="91425" tIns="91425" rIns="91425" bIns="91425" anchor="t" anchorCtr="0">
            <a:noAutofit/>
          </a:bodyPr>
          <a:lstStyle/>
          <a:p>
            <a:pPr lvl="0">
              <a:spcBef>
                <a:spcPts val="0"/>
              </a:spcBef>
              <a:buNone/>
            </a:pPr>
            <a:r>
              <a:rPr lang="nl-NL" dirty="0"/>
              <a:t>Geen opmerkingen.</a:t>
            </a:r>
            <a:r>
              <a:rPr lang="nl-NL" baseline="0" dirty="0"/>
              <a:t> Staat ook allemaal in het werkboek.</a:t>
            </a:r>
            <a:endParaRPr dirty="0"/>
          </a:p>
        </p:txBody>
      </p:sp>
      <p:sp>
        <p:nvSpPr>
          <p:cNvPr id="97" name="Shape 97"/>
          <p:cNvSpPr>
            <a:spLocks noGrp="1" noRot="1" noChangeAspect="1"/>
          </p:cNvSpPr>
          <p:nvPr>
            <p:ph type="sldImg" idx="2"/>
          </p:nvPr>
        </p:nvSpPr>
        <p:spPr>
          <a:xfrm>
            <a:off x="422275" y="1241425"/>
            <a:ext cx="5953125" cy="33496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0721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85800" y="4400548"/>
            <a:ext cx="5486399" cy="3600450"/>
          </a:xfrm>
          <a:prstGeom prst="rect">
            <a:avLst/>
          </a:prstGeom>
        </p:spPr>
        <p:txBody>
          <a:bodyPr lIns="91425" tIns="91425" rIns="91425" bIns="91425" anchor="t" anchorCtr="0">
            <a:noAutofit/>
          </a:bodyPr>
          <a:lstStyle/>
          <a:p>
            <a:pPr lvl="0">
              <a:spcBef>
                <a:spcPts val="0"/>
              </a:spcBef>
              <a:buNone/>
            </a:pPr>
            <a:r>
              <a:rPr lang="nl-NL" dirty="0" err="1"/>
              <a:t>Arduino</a:t>
            </a:r>
            <a:r>
              <a:rPr lang="nl-NL" dirty="0"/>
              <a:t> wordt</a:t>
            </a:r>
            <a:r>
              <a:rPr lang="nl-NL" baseline="0" dirty="0"/>
              <a:t> in de hele wereld gebruikt. Het is geen speelgoed en ook niet speciaal voor het onderwijs gemaakt. Je kunt alle onderdelen zien en zelf aansluiten. Leerzaam. Stoer. En dus </a:t>
            </a:r>
            <a:r>
              <a:rPr lang="nl-NL" baseline="0" dirty="0" err="1"/>
              <a:t>dus</a:t>
            </a:r>
            <a:r>
              <a:rPr lang="nl-NL" baseline="0" dirty="0"/>
              <a:t> niet </a:t>
            </a:r>
            <a:r>
              <a:rPr lang="nl-NL" baseline="0" dirty="0" err="1"/>
              <a:t>hufterproof</a:t>
            </a:r>
            <a:r>
              <a:rPr lang="nl-NL" baseline="0" dirty="0"/>
              <a:t>. Dat nodigt juist uit tot voorzichtig werken, waardoor er weinig stuk hoeft te gaan. De omgekeerde psychologie dus: juist door het open en toegankelijk te maken, gaat er minder kapot.</a:t>
            </a:r>
            <a:endParaRPr dirty="0"/>
          </a:p>
        </p:txBody>
      </p:sp>
      <p:sp>
        <p:nvSpPr>
          <p:cNvPr id="97" name="Shape 9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5526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85800" y="4400548"/>
            <a:ext cx="5486399" cy="3600450"/>
          </a:xfrm>
          <a:prstGeom prst="rect">
            <a:avLst/>
          </a:prstGeom>
        </p:spPr>
        <p:txBody>
          <a:bodyPr lIns="91425" tIns="91425" rIns="91425" bIns="91425" anchor="t" anchorCtr="0">
            <a:noAutofit/>
          </a:bodyPr>
          <a:lstStyle/>
          <a:p>
            <a:pPr lvl="0">
              <a:spcBef>
                <a:spcPts val="0"/>
              </a:spcBef>
              <a:buNone/>
            </a:pPr>
            <a:r>
              <a:rPr lang="nl-NL" dirty="0" err="1"/>
              <a:t>Arduino</a:t>
            </a:r>
            <a:r>
              <a:rPr lang="nl-NL" dirty="0"/>
              <a:t> wordt</a:t>
            </a:r>
            <a:r>
              <a:rPr lang="nl-NL" baseline="0" dirty="0"/>
              <a:t> in de hele wereld gebruikt. Het is geen speelgoed en ook niet speciaal voor het onderwijs gemaakt. Je kunt alle onderdelen zien en zelf aansluiten. Leerzaam. Stoer. En dus </a:t>
            </a:r>
            <a:r>
              <a:rPr lang="nl-NL" baseline="0" dirty="0" err="1"/>
              <a:t>dus</a:t>
            </a:r>
            <a:r>
              <a:rPr lang="nl-NL" baseline="0" dirty="0"/>
              <a:t> niet </a:t>
            </a:r>
            <a:r>
              <a:rPr lang="nl-NL" baseline="0" dirty="0" err="1"/>
              <a:t>hufterproof</a:t>
            </a:r>
            <a:r>
              <a:rPr lang="nl-NL" baseline="0" dirty="0"/>
              <a:t>. Dat nodigt juist uit tot voorzichtig werken, waardoor er weinig stuk hoeft te gaan. De omgekeerde psychologie dus: juist door het open en toegankelijk te maken, gaat er minder kapot.</a:t>
            </a:r>
            <a:endParaRPr dirty="0"/>
          </a:p>
        </p:txBody>
      </p:sp>
      <p:sp>
        <p:nvSpPr>
          <p:cNvPr id="97" name="Shape 9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4069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85800" y="4400548"/>
            <a:ext cx="5486399" cy="3600450"/>
          </a:xfrm>
          <a:prstGeom prst="rect">
            <a:avLst/>
          </a:prstGeom>
        </p:spPr>
        <p:txBody>
          <a:bodyPr lIns="91425" tIns="91425" rIns="91425" bIns="91425" anchor="t" anchorCtr="0">
            <a:noAutofit/>
          </a:bodyPr>
          <a:lstStyle/>
          <a:p>
            <a:pPr lvl="0">
              <a:spcBef>
                <a:spcPts val="0"/>
              </a:spcBef>
              <a:buNone/>
            </a:pPr>
            <a:r>
              <a:rPr lang="nl-NL" dirty="0"/>
              <a:t>De stroomdraden verkeerd aansluiten</a:t>
            </a:r>
            <a:r>
              <a:rPr lang="nl-NL" baseline="0" dirty="0"/>
              <a:t> kan kortsluiting veroorzaken. Onderdelen worden warm en de </a:t>
            </a:r>
            <a:r>
              <a:rPr lang="nl-NL" baseline="0" dirty="0" err="1"/>
              <a:t>Leaphy</a:t>
            </a:r>
            <a:r>
              <a:rPr lang="nl-NL" baseline="0" dirty="0"/>
              <a:t> doet het niet (goed). In het slechtste geval brandt er iets door. Concentratie is dus belangrijk bij het aansluiten.</a:t>
            </a:r>
            <a:endParaRPr dirty="0"/>
          </a:p>
        </p:txBody>
      </p:sp>
      <p:sp>
        <p:nvSpPr>
          <p:cNvPr id="97" name="Shape 9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6523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85800" y="4400548"/>
            <a:ext cx="5486399" cy="3600450"/>
          </a:xfrm>
          <a:prstGeom prst="rect">
            <a:avLst/>
          </a:prstGeom>
        </p:spPr>
        <p:txBody>
          <a:bodyPr lIns="91425" tIns="91425" rIns="91425" bIns="91425" anchor="t" anchorCtr="0">
            <a:noAutofit/>
          </a:bodyPr>
          <a:lstStyle/>
          <a:p>
            <a:pPr lvl="0">
              <a:spcBef>
                <a:spcPts val="0"/>
              </a:spcBef>
              <a:buNone/>
            </a:pPr>
            <a:r>
              <a:rPr lang="nl-NL" dirty="0"/>
              <a:t>Een</a:t>
            </a:r>
            <a:r>
              <a:rPr lang="nl-NL" baseline="0" dirty="0"/>
              <a:t> </a:t>
            </a:r>
            <a:r>
              <a:rPr lang="nl-NL" baseline="0" dirty="0" err="1"/>
              <a:t>breadboard</a:t>
            </a:r>
            <a:r>
              <a:rPr lang="nl-NL" baseline="0" dirty="0"/>
              <a:t> is bedoeld om zonder solderen snel verbindingen te kunnen maken die daarna ook snel weer veranderd kunnen worden. Wel even opletten: een </a:t>
            </a:r>
            <a:r>
              <a:rPr lang="nl-NL" baseline="0" dirty="0" err="1"/>
              <a:t>breadboard</a:t>
            </a:r>
            <a:r>
              <a:rPr lang="nl-NL" baseline="0" dirty="0"/>
              <a:t> kan er ook voor zorgen dat je heel makkelijk kortsluiting veroorzaakt.</a:t>
            </a:r>
            <a:endParaRPr dirty="0"/>
          </a:p>
        </p:txBody>
      </p:sp>
      <p:sp>
        <p:nvSpPr>
          <p:cNvPr id="97" name="Shape 9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2246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85800" y="4400548"/>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9" name="Shape 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2393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85800" y="4400548"/>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9" name="Shape 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3265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79768" y="4777192"/>
            <a:ext cx="5438139" cy="3908614"/>
          </a:xfrm>
          <a:prstGeom prst="rect">
            <a:avLst/>
          </a:prstGeom>
        </p:spPr>
        <p:txBody>
          <a:bodyPr lIns="91425" tIns="91425" rIns="91425" bIns="91425" anchor="t" anchorCtr="0">
            <a:noAutofit/>
          </a:bodyPr>
          <a:lstStyle/>
          <a:p>
            <a:pPr lvl="0">
              <a:spcBef>
                <a:spcPts val="0"/>
              </a:spcBef>
              <a:buNone/>
            </a:pPr>
            <a:endParaRPr/>
          </a:p>
        </p:txBody>
      </p:sp>
      <p:sp>
        <p:nvSpPr>
          <p:cNvPr id="89" name="Shape 89"/>
          <p:cNvSpPr>
            <a:spLocks noGrp="1" noRot="1" noChangeAspect="1"/>
          </p:cNvSpPr>
          <p:nvPr>
            <p:ph type="sldImg" idx="2"/>
          </p:nvPr>
        </p:nvSpPr>
        <p:spPr>
          <a:xfrm>
            <a:off x="422275" y="1241425"/>
            <a:ext cx="5953125" cy="33496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3539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F5AF013B-241E-42EF-8EC7-CFC2EA4E1F8C}" type="datetimeFigureOut">
              <a:rPr lang="nl-NL" smtClean="0"/>
              <a:t>21-3-2021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DCB6287-30A9-4959-BCA2-C0E615B2D24D}" type="slidenum">
              <a:rPr lang="nl-NL" smtClean="0"/>
              <a:t>‹nr.›</a:t>
            </a:fld>
            <a:endParaRPr lang="nl-NL"/>
          </a:p>
        </p:txBody>
      </p:sp>
    </p:spTree>
    <p:extLst>
      <p:ext uri="{BB962C8B-B14F-4D97-AF65-F5344CB8AC3E}">
        <p14:creationId xmlns:p14="http://schemas.microsoft.com/office/powerpoint/2010/main" val="4136649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5AF013B-241E-42EF-8EC7-CFC2EA4E1F8C}" type="datetimeFigureOut">
              <a:rPr lang="nl-NL" smtClean="0"/>
              <a:t>21-3-2021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DCB6287-30A9-4959-BCA2-C0E615B2D24D}" type="slidenum">
              <a:rPr lang="nl-NL" smtClean="0"/>
              <a:t>‹nr.›</a:t>
            </a:fld>
            <a:endParaRPr lang="nl-NL"/>
          </a:p>
        </p:txBody>
      </p:sp>
    </p:spTree>
    <p:extLst>
      <p:ext uri="{BB962C8B-B14F-4D97-AF65-F5344CB8AC3E}">
        <p14:creationId xmlns:p14="http://schemas.microsoft.com/office/powerpoint/2010/main" val="294971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5AF013B-241E-42EF-8EC7-CFC2EA4E1F8C}" type="datetimeFigureOut">
              <a:rPr lang="nl-NL" smtClean="0"/>
              <a:t>21-3-2021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DCB6287-30A9-4959-BCA2-C0E615B2D24D}" type="slidenum">
              <a:rPr lang="nl-NL" smtClean="0"/>
              <a:t>‹nr.›</a:t>
            </a:fld>
            <a:endParaRPr lang="nl-NL"/>
          </a:p>
        </p:txBody>
      </p:sp>
    </p:spTree>
    <p:extLst>
      <p:ext uri="{BB962C8B-B14F-4D97-AF65-F5344CB8AC3E}">
        <p14:creationId xmlns:p14="http://schemas.microsoft.com/office/powerpoint/2010/main" val="1602378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5AF013B-241E-42EF-8EC7-CFC2EA4E1F8C}" type="datetimeFigureOut">
              <a:rPr lang="nl-NL" smtClean="0"/>
              <a:t>21-3-2021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DCB6287-30A9-4959-BCA2-C0E615B2D24D}" type="slidenum">
              <a:rPr lang="nl-NL" smtClean="0"/>
              <a:t>‹nr.›</a:t>
            </a:fld>
            <a:endParaRPr lang="nl-NL"/>
          </a:p>
        </p:txBody>
      </p:sp>
    </p:spTree>
    <p:extLst>
      <p:ext uri="{BB962C8B-B14F-4D97-AF65-F5344CB8AC3E}">
        <p14:creationId xmlns:p14="http://schemas.microsoft.com/office/powerpoint/2010/main" val="240452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F5AF013B-241E-42EF-8EC7-CFC2EA4E1F8C}" type="datetimeFigureOut">
              <a:rPr lang="nl-NL" smtClean="0"/>
              <a:t>21-3-2021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DCB6287-30A9-4959-BCA2-C0E615B2D24D}" type="slidenum">
              <a:rPr lang="nl-NL" smtClean="0"/>
              <a:t>‹nr.›</a:t>
            </a:fld>
            <a:endParaRPr lang="nl-NL"/>
          </a:p>
        </p:txBody>
      </p:sp>
    </p:spTree>
    <p:extLst>
      <p:ext uri="{BB962C8B-B14F-4D97-AF65-F5344CB8AC3E}">
        <p14:creationId xmlns:p14="http://schemas.microsoft.com/office/powerpoint/2010/main" val="83128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F5AF013B-241E-42EF-8EC7-CFC2EA4E1F8C}" type="datetimeFigureOut">
              <a:rPr lang="nl-NL" smtClean="0"/>
              <a:t>21-3-2021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DCB6287-30A9-4959-BCA2-C0E615B2D24D}" type="slidenum">
              <a:rPr lang="nl-NL" smtClean="0"/>
              <a:t>‹nr.›</a:t>
            </a:fld>
            <a:endParaRPr lang="nl-NL"/>
          </a:p>
        </p:txBody>
      </p:sp>
    </p:spTree>
    <p:extLst>
      <p:ext uri="{BB962C8B-B14F-4D97-AF65-F5344CB8AC3E}">
        <p14:creationId xmlns:p14="http://schemas.microsoft.com/office/powerpoint/2010/main" val="1283604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F5AF013B-241E-42EF-8EC7-CFC2EA4E1F8C}" type="datetimeFigureOut">
              <a:rPr lang="nl-NL" smtClean="0"/>
              <a:t>21-3-2021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1DCB6287-30A9-4959-BCA2-C0E615B2D24D}" type="slidenum">
              <a:rPr lang="nl-NL" smtClean="0"/>
              <a:t>‹nr.›</a:t>
            </a:fld>
            <a:endParaRPr lang="nl-NL"/>
          </a:p>
        </p:txBody>
      </p:sp>
    </p:spTree>
    <p:extLst>
      <p:ext uri="{BB962C8B-B14F-4D97-AF65-F5344CB8AC3E}">
        <p14:creationId xmlns:p14="http://schemas.microsoft.com/office/powerpoint/2010/main" val="2855016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F5AF013B-241E-42EF-8EC7-CFC2EA4E1F8C}" type="datetimeFigureOut">
              <a:rPr lang="nl-NL" smtClean="0"/>
              <a:t>21-3-2021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1DCB6287-30A9-4959-BCA2-C0E615B2D24D}" type="slidenum">
              <a:rPr lang="nl-NL" smtClean="0"/>
              <a:t>‹nr.›</a:t>
            </a:fld>
            <a:endParaRPr lang="nl-NL"/>
          </a:p>
        </p:txBody>
      </p:sp>
    </p:spTree>
    <p:extLst>
      <p:ext uri="{BB962C8B-B14F-4D97-AF65-F5344CB8AC3E}">
        <p14:creationId xmlns:p14="http://schemas.microsoft.com/office/powerpoint/2010/main" val="3382858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5AF013B-241E-42EF-8EC7-CFC2EA4E1F8C}" type="datetimeFigureOut">
              <a:rPr lang="nl-NL" smtClean="0"/>
              <a:t>21-3-2021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1DCB6287-30A9-4959-BCA2-C0E615B2D24D}" type="slidenum">
              <a:rPr lang="nl-NL" smtClean="0"/>
              <a:t>‹nr.›</a:t>
            </a:fld>
            <a:endParaRPr lang="nl-NL"/>
          </a:p>
        </p:txBody>
      </p:sp>
    </p:spTree>
    <p:extLst>
      <p:ext uri="{BB962C8B-B14F-4D97-AF65-F5344CB8AC3E}">
        <p14:creationId xmlns:p14="http://schemas.microsoft.com/office/powerpoint/2010/main" val="313518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F5AF013B-241E-42EF-8EC7-CFC2EA4E1F8C}" type="datetimeFigureOut">
              <a:rPr lang="nl-NL" smtClean="0"/>
              <a:t>21-3-2021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DCB6287-30A9-4959-BCA2-C0E615B2D24D}" type="slidenum">
              <a:rPr lang="nl-NL" smtClean="0"/>
              <a:t>‹nr.›</a:t>
            </a:fld>
            <a:endParaRPr lang="nl-NL"/>
          </a:p>
        </p:txBody>
      </p:sp>
    </p:spTree>
    <p:extLst>
      <p:ext uri="{BB962C8B-B14F-4D97-AF65-F5344CB8AC3E}">
        <p14:creationId xmlns:p14="http://schemas.microsoft.com/office/powerpoint/2010/main" val="4270782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F5AF013B-241E-42EF-8EC7-CFC2EA4E1F8C}" type="datetimeFigureOut">
              <a:rPr lang="nl-NL" smtClean="0"/>
              <a:t>21-3-2021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DCB6287-30A9-4959-BCA2-C0E615B2D24D}" type="slidenum">
              <a:rPr lang="nl-NL" smtClean="0"/>
              <a:t>‹nr.›</a:t>
            </a:fld>
            <a:endParaRPr lang="nl-NL"/>
          </a:p>
        </p:txBody>
      </p:sp>
    </p:spTree>
    <p:extLst>
      <p:ext uri="{BB962C8B-B14F-4D97-AF65-F5344CB8AC3E}">
        <p14:creationId xmlns:p14="http://schemas.microsoft.com/office/powerpoint/2010/main" val="3958681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AF013B-241E-42EF-8EC7-CFC2EA4E1F8C}" type="datetimeFigureOut">
              <a:rPr lang="nl-NL" smtClean="0"/>
              <a:t>21-3-2021</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CB6287-30A9-4959-BCA2-C0E615B2D24D}" type="slidenum">
              <a:rPr lang="nl-NL" smtClean="0"/>
              <a:t>‹nr.›</a:t>
            </a:fld>
            <a:endParaRPr lang="nl-NL"/>
          </a:p>
        </p:txBody>
      </p:sp>
    </p:spTree>
    <p:extLst>
      <p:ext uri="{BB962C8B-B14F-4D97-AF65-F5344CB8AC3E}">
        <p14:creationId xmlns:p14="http://schemas.microsoft.com/office/powerpoint/2010/main" val="3851032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comments" Target="../comments/comment8.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jpg"/><Relationship Id="rId7" Type="http://schemas.microsoft.com/office/2007/relationships/hdphoto" Target="../media/hdphoto7.wdp"/><Relationship Id="rId12" Type="http://schemas.openxmlformats.org/officeDocument/2006/relationships/comments" Target="../comments/comment9.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28.png"/><Relationship Id="rId5" Type="http://schemas.microsoft.com/office/2007/relationships/hdphoto" Target="../media/hdphoto6.wdp"/><Relationship Id="rId10" Type="http://schemas.openxmlformats.org/officeDocument/2006/relationships/image" Target="../media/image27.jpeg"/><Relationship Id="rId4" Type="http://schemas.openxmlformats.org/officeDocument/2006/relationships/image" Target="../media/image24.png"/><Relationship Id="rId9" Type="http://schemas.microsoft.com/office/2007/relationships/hdphoto" Target="../media/hdphoto8.wdp"/></Relationships>
</file>

<file path=ppt/slides/_rels/slide12.xml.rels><?xml version="1.0" encoding="UTF-8" standalone="yes"?>
<Relationships xmlns="http://schemas.openxmlformats.org/package/2006/relationships"><Relationship Id="rId8" Type="http://schemas.openxmlformats.org/officeDocument/2006/relationships/comments" Target="../comments/comment10.xml"/><Relationship Id="rId3" Type="http://schemas.openxmlformats.org/officeDocument/2006/relationships/image" Target="../media/image4.jp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comments" Target="../comments/comment11.xml"/><Relationship Id="rId3" Type="http://schemas.openxmlformats.org/officeDocument/2006/relationships/image" Target="../media/image4.jpg"/><Relationship Id="rId7"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5.tmp"/></Relationships>
</file>

<file path=ppt/slides/_rels/slide16.xml.rels><?xml version="1.0" encoding="UTF-8" standalone="yes"?>
<Relationships xmlns="http://schemas.openxmlformats.org/package/2006/relationships"><Relationship Id="rId8" Type="http://schemas.openxmlformats.org/officeDocument/2006/relationships/image" Target="../media/image40.tmp"/><Relationship Id="rId3" Type="http://schemas.openxmlformats.org/officeDocument/2006/relationships/image" Target="../media/image4.jpg"/><Relationship Id="rId7" Type="http://schemas.openxmlformats.org/officeDocument/2006/relationships/image" Target="../media/image39.tm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8.tmp"/><Relationship Id="rId5" Type="http://schemas.openxmlformats.org/officeDocument/2006/relationships/image" Target="../media/image37.tmp"/><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49.tm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4.wdp"/><Relationship Id="rId3" Type="http://schemas.openxmlformats.org/officeDocument/2006/relationships/image" Target="../media/image4.jp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comments" Target="../comments/comment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6.png"/><Relationship Id="rId15" Type="http://schemas.microsoft.com/office/2007/relationships/hdphoto" Target="../media/hdphoto5.wdp"/><Relationship Id="rId10" Type="http://schemas.openxmlformats.org/officeDocument/2006/relationships/image" Target="../media/image9.png"/><Relationship Id="rId4" Type="http://schemas.openxmlformats.org/officeDocument/2006/relationships/image" Target="../media/image5.png"/><Relationship Id="rId9" Type="http://schemas.microsoft.com/office/2007/relationships/hdphoto" Target="../media/hdphoto2.wdp"/><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2.emf"/><Relationship Id="rId4" Type="http://schemas.openxmlformats.org/officeDocument/2006/relationships/image" Target="../media/image51.emf"/></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comments" Target="../comments/commen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image" Target="../media/image4.jp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comments" Target="../comments/comment4.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comments" Target="../comments/comment5.xml"/><Relationship Id="rId3" Type="http://schemas.openxmlformats.org/officeDocument/2006/relationships/image" Target="../media/image4.jp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comments" Target="../comments/comment6.xml"/><Relationship Id="rId5" Type="http://schemas.openxmlformats.org/officeDocument/2006/relationships/image" Target="../media/image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comments" Target="../comments/comment7.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54C61"/>
            </a:gs>
            <a:gs pos="99000">
              <a:srgbClr val="038777"/>
            </a:gs>
          </a:gsLst>
          <a:lin ang="18900000" scaled="1"/>
          <a:tileRect/>
        </a:gradFill>
        <a:effectLst/>
      </p:bgPr>
    </p:bg>
    <p:spTree>
      <p:nvGrpSpPr>
        <p:cNvPr id="1" name="Shape 90"/>
        <p:cNvGrpSpPr/>
        <p:nvPr/>
      </p:nvGrpSpPr>
      <p:grpSpPr>
        <a:xfrm>
          <a:off x="0" y="0"/>
          <a:ext cx="0" cy="0"/>
          <a:chOff x="0" y="0"/>
          <a:chExt cx="0" cy="0"/>
        </a:xfrm>
      </p:grpSpPr>
      <p:pic>
        <p:nvPicPr>
          <p:cNvPr id="6" name="Afbeelding 5">
            <a:extLst>
              <a:ext uri="{FF2B5EF4-FFF2-40B4-BE49-F238E27FC236}">
                <a16:creationId xmlns:a16="http://schemas.microsoft.com/office/drawing/2014/main" id="{057E23D5-9EE8-124C-8EAC-A8519044F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641" y="-2643470"/>
            <a:ext cx="11032819" cy="6858000"/>
          </a:xfrm>
          <a:prstGeom prst="rect">
            <a:avLst/>
          </a:prstGeom>
        </p:spPr>
      </p:pic>
      <p:pic>
        <p:nvPicPr>
          <p:cNvPr id="4" name="Afbeelding 3">
            <a:extLst>
              <a:ext uri="{FF2B5EF4-FFF2-40B4-BE49-F238E27FC236}">
                <a16:creationId xmlns:a16="http://schemas.microsoft.com/office/drawing/2014/main" id="{6DA31377-9032-1D4D-A348-643E440F80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9641" y="5743601"/>
            <a:ext cx="3846281" cy="921134"/>
          </a:xfrm>
          <a:prstGeom prst="rect">
            <a:avLst/>
          </a:prstGeom>
        </p:spPr>
      </p:pic>
      <p:sp>
        <p:nvSpPr>
          <p:cNvPr id="3" name="Rechthoek 2"/>
          <p:cNvSpPr/>
          <p:nvPr/>
        </p:nvSpPr>
        <p:spPr>
          <a:xfrm>
            <a:off x="1320800" y="3326723"/>
            <a:ext cx="9575800" cy="177561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4800" b="0" i="0" u="none" strike="noStrike" kern="800" cap="none" spc="4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Briefing #1</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4800" b="0" i="1" u="none" strike="noStrike" kern="800" cap="none" spc="4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Hoe bouw je de </a:t>
            </a:r>
            <a:r>
              <a:rPr kumimoji="0" lang="nl-NL" sz="4800" b="0" i="1" u="none" strike="noStrike" kern="800" cap="none" spc="4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Leaphy</a:t>
            </a:r>
            <a:r>
              <a:rPr kumimoji="0" lang="nl-NL" sz="4800" b="0" i="1" u="none" strike="noStrike" kern="800" cap="none" spc="4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Original?</a:t>
            </a:r>
          </a:p>
        </p:txBody>
      </p:sp>
      <p:pic>
        <p:nvPicPr>
          <p:cNvPr id="2" name="Afbeelding 1"/>
          <p:cNvPicPr>
            <a:picLocks noChangeAspect="1"/>
          </p:cNvPicPr>
          <p:nvPr/>
        </p:nvPicPr>
        <p:blipFill rotWithShape="1">
          <a:blip r:embed="rId5" cstate="print">
            <a:extLst>
              <a:ext uri="{28A0092B-C50C-407E-A947-70E740481C1C}">
                <a14:useLocalDpi xmlns:a14="http://schemas.microsoft.com/office/drawing/2010/main" val="0"/>
              </a:ext>
            </a:extLst>
          </a:blip>
          <a:srcRect l="20071" t="4896" r="17426" b="5900"/>
          <a:stretch/>
        </p:blipFill>
        <p:spPr>
          <a:xfrm>
            <a:off x="4514631" y="266700"/>
            <a:ext cx="3416300" cy="3263900"/>
          </a:xfrm>
          <a:prstGeom prst="rect">
            <a:avLst/>
          </a:prstGeom>
        </p:spPr>
      </p:pic>
    </p:spTree>
    <p:extLst>
      <p:ext uri="{BB962C8B-B14F-4D97-AF65-F5344CB8AC3E}">
        <p14:creationId xmlns:p14="http://schemas.microsoft.com/office/powerpoint/2010/main" val="856857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54C61"/>
            </a:gs>
            <a:gs pos="99000">
              <a:srgbClr val="038777"/>
            </a:gs>
          </a:gsLst>
          <a:lin ang="18900000" scaled="1"/>
          <a:tileRect/>
        </a:gradFill>
        <a:effectLst/>
      </p:bgPr>
    </p:bg>
    <p:spTree>
      <p:nvGrpSpPr>
        <p:cNvPr id="1" name="Shape 90"/>
        <p:cNvGrpSpPr/>
        <p:nvPr/>
      </p:nvGrpSpPr>
      <p:grpSpPr>
        <a:xfrm>
          <a:off x="0" y="0"/>
          <a:ext cx="0" cy="0"/>
          <a:chOff x="0" y="0"/>
          <a:chExt cx="0" cy="0"/>
        </a:xfrm>
      </p:grpSpPr>
      <p:pic>
        <p:nvPicPr>
          <p:cNvPr id="6" name="Afbeelding 5">
            <a:extLst>
              <a:ext uri="{FF2B5EF4-FFF2-40B4-BE49-F238E27FC236}">
                <a16:creationId xmlns:a16="http://schemas.microsoft.com/office/drawing/2014/main" id="{057E23D5-9EE8-124C-8EAC-A8519044F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641" y="-2643470"/>
            <a:ext cx="11032819" cy="6858000"/>
          </a:xfrm>
          <a:prstGeom prst="rect">
            <a:avLst/>
          </a:prstGeom>
        </p:spPr>
      </p:pic>
      <p:pic>
        <p:nvPicPr>
          <p:cNvPr id="4" name="Afbeelding 3">
            <a:extLst>
              <a:ext uri="{FF2B5EF4-FFF2-40B4-BE49-F238E27FC236}">
                <a16:creationId xmlns:a16="http://schemas.microsoft.com/office/drawing/2014/main" id="{6DA31377-9032-1D4D-A348-643E440F80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9641" y="5743601"/>
            <a:ext cx="3846281" cy="921134"/>
          </a:xfrm>
          <a:prstGeom prst="rect">
            <a:avLst/>
          </a:prstGeom>
        </p:spPr>
      </p:pic>
      <p:sp>
        <p:nvSpPr>
          <p:cNvPr id="8" name="Rechthoek 7"/>
          <p:cNvSpPr/>
          <p:nvPr/>
        </p:nvSpPr>
        <p:spPr>
          <a:xfrm>
            <a:off x="901700" y="1838495"/>
            <a:ext cx="10388599" cy="2376035"/>
          </a:xfrm>
          <a:prstGeom prst="rect">
            <a:avLst/>
          </a:prstGeom>
        </p:spPr>
        <p:txBody>
          <a:bodyPr wrap="square">
            <a:spAutoFit/>
          </a:bodyPr>
          <a:lstStyle/>
          <a:p>
            <a:pPr algn="ctr">
              <a:lnSpc>
                <a:spcPct val="107000"/>
              </a:lnSpc>
              <a:spcAft>
                <a:spcPts val="800"/>
              </a:spcAft>
            </a:pPr>
            <a:r>
              <a:rPr lang="nl-NL" sz="3000" b="1" kern="800" spc="40" dirty="0">
                <a:solidFill>
                  <a:schemeClr val="bg1"/>
                </a:solidFill>
                <a:latin typeface="Tahoma" panose="020B0604030504040204" pitchFamily="34" charset="0"/>
                <a:ea typeface="Tahoma" panose="020B0604030504040204" pitchFamily="34" charset="0"/>
                <a:cs typeface="Tahoma" panose="020B0604030504040204" pitchFamily="34" charset="0"/>
              </a:rPr>
              <a:t>REGEL 1</a:t>
            </a:r>
          </a:p>
          <a:p>
            <a:pPr algn="ctr">
              <a:lnSpc>
                <a:spcPct val="107000"/>
              </a:lnSpc>
              <a:spcAft>
                <a:spcPts val="800"/>
              </a:spcAft>
            </a:pPr>
            <a:r>
              <a:rPr lang="nl-NL" sz="3000" b="1" kern="800" spc="40" dirty="0">
                <a:solidFill>
                  <a:schemeClr val="bg1"/>
                </a:solidFill>
                <a:latin typeface="Tahoma" panose="020B0604030504040204" pitchFamily="34" charset="0"/>
                <a:ea typeface="Tahoma" panose="020B0604030504040204" pitchFamily="34" charset="0"/>
                <a:cs typeface="Tahoma" panose="020B0604030504040204" pitchFamily="34" charset="0"/>
              </a:rPr>
              <a:t>MAAK ZO SNEL MOGELIJK </a:t>
            </a:r>
          </a:p>
          <a:p>
            <a:pPr algn="ctr">
              <a:lnSpc>
                <a:spcPct val="107000"/>
              </a:lnSpc>
              <a:spcAft>
                <a:spcPts val="800"/>
              </a:spcAft>
            </a:pPr>
            <a:r>
              <a:rPr lang="nl-NL" sz="3000" b="1" kern="800" spc="40" dirty="0">
                <a:solidFill>
                  <a:schemeClr val="bg1"/>
                </a:solidFill>
                <a:latin typeface="Tahoma" panose="020B0604030504040204" pitchFamily="34" charset="0"/>
                <a:ea typeface="Tahoma" panose="020B0604030504040204" pitchFamily="34" charset="0"/>
                <a:cs typeface="Tahoma" panose="020B0604030504040204" pitchFamily="34" charset="0"/>
              </a:rPr>
              <a:t>ZOVEEL MOGELIJK FOUTEN.</a:t>
            </a:r>
          </a:p>
          <a:p>
            <a:pPr algn="ctr">
              <a:lnSpc>
                <a:spcPct val="107000"/>
              </a:lnSpc>
              <a:spcAft>
                <a:spcPts val="800"/>
              </a:spcAft>
            </a:pPr>
            <a:r>
              <a:rPr lang="nl-NL" sz="3000" b="1" kern="800" spc="40" dirty="0">
                <a:solidFill>
                  <a:schemeClr val="bg1"/>
                </a:solidFill>
                <a:latin typeface="Tahoma" panose="020B0604030504040204" pitchFamily="34" charset="0"/>
                <a:ea typeface="Tahoma" panose="020B0604030504040204" pitchFamily="34" charset="0"/>
                <a:cs typeface="Tahoma" panose="020B0604030504040204" pitchFamily="34" charset="0"/>
              </a:rPr>
              <a:t>(Ed </a:t>
            </a:r>
            <a:r>
              <a:rPr lang="nl-NL" sz="3000" b="1" kern="800" spc="40" dirty="0" err="1">
                <a:solidFill>
                  <a:schemeClr val="bg1"/>
                </a:solidFill>
                <a:latin typeface="Tahoma" panose="020B0604030504040204" pitchFamily="34" charset="0"/>
                <a:ea typeface="Tahoma" panose="020B0604030504040204" pitchFamily="34" charset="0"/>
                <a:cs typeface="Tahoma" panose="020B0604030504040204" pitchFamily="34" charset="0"/>
              </a:rPr>
              <a:t>Catmull</a:t>
            </a:r>
            <a:r>
              <a:rPr lang="nl-NL" sz="3000" b="1" kern="800" spc="4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nl-NL" sz="3000" b="1" kern="800" spc="40" dirty="0" err="1">
                <a:solidFill>
                  <a:schemeClr val="bg1"/>
                </a:solidFill>
                <a:latin typeface="Tahoma" panose="020B0604030504040204" pitchFamily="34" charset="0"/>
                <a:ea typeface="Tahoma" panose="020B0604030504040204" pitchFamily="34" charset="0"/>
                <a:cs typeface="Tahoma" panose="020B0604030504040204" pitchFamily="34" charset="0"/>
              </a:rPr>
              <a:t>Pixar</a:t>
            </a:r>
            <a:r>
              <a:rPr lang="nl-NL" sz="3000" b="1" kern="800" spc="4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326893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8"/>
        <p:cNvGrpSpPr/>
        <p:nvPr/>
      </p:nvGrpSpPr>
      <p:grpSpPr>
        <a:xfrm>
          <a:off x="0" y="0"/>
          <a:ext cx="0" cy="0"/>
          <a:chOff x="0" y="0"/>
          <a:chExt cx="0" cy="0"/>
        </a:xfrm>
      </p:grpSpPr>
      <p:sp>
        <p:nvSpPr>
          <p:cNvPr id="9" name="Rechthoek 10">
            <a:extLst>
              <a:ext uri="{FF2B5EF4-FFF2-40B4-BE49-F238E27FC236}">
                <a16:creationId xmlns:a16="http://schemas.microsoft.com/office/drawing/2014/main" id="{0AF8FBCF-0679-44AE-B7F6-10AFA76DC7EB}"/>
              </a:ext>
            </a:extLst>
          </p:cNvPr>
          <p:cNvSpPr/>
          <p:nvPr/>
        </p:nvSpPr>
        <p:spPr>
          <a:xfrm>
            <a:off x="0" y="506717"/>
            <a:ext cx="6019800" cy="304799"/>
          </a:xfrm>
          <a:prstGeom prst="rect">
            <a:avLst/>
          </a:prstGeom>
          <a:solidFill>
            <a:srgbClr val="7AB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Shape 99">
            <a:extLst>
              <a:ext uri="{FF2B5EF4-FFF2-40B4-BE49-F238E27FC236}">
                <a16:creationId xmlns:a16="http://schemas.microsoft.com/office/drawing/2014/main" id="{6086C5CB-4DF7-904B-85BB-81CF2514FB17}"/>
              </a:ext>
            </a:extLst>
          </p:cNvPr>
          <p:cNvSpPr txBox="1">
            <a:spLocks noGrp="1"/>
          </p:cNvSpPr>
          <p:nvPr>
            <p:ph type="subTitle" idx="1"/>
          </p:nvPr>
        </p:nvSpPr>
        <p:spPr>
          <a:xfrm>
            <a:off x="922552" y="331713"/>
            <a:ext cx="10999312" cy="790500"/>
          </a:xfrm>
          <a:prstGeom prst="rect">
            <a:avLst/>
          </a:prstGeom>
          <a:noFill/>
          <a:ln>
            <a:noFill/>
          </a:ln>
        </p:spPr>
        <p:txBody>
          <a:bodyPr lIns="91425" tIns="45700" rIns="91425" bIns="45700" anchor="ctr" anchorCtr="0">
            <a:noAutofit/>
          </a:bodyPr>
          <a:lstStyle/>
          <a:p>
            <a:pPr lvl="0" algn="l">
              <a:lnSpc>
                <a:spcPct val="50000"/>
              </a:lnSpc>
              <a:buClr>
                <a:srgbClr val="000000"/>
              </a:buClr>
              <a:buSzPct val="25000"/>
            </a:pPr>
            <a:r>
              <a:rPr lang="nl-NL" sz="2000" b="1" spc="50" dirty="0">
                <a:solidFill>
                  <a:srgbClr val="154C61"/>
                </a:solidFill>
                <a:latin typeface="Tahoma" panose="020B0604030504040204" pitchFamily="34" charset="0"/>
                <a:ea typeface="Tahoma" panose="020B0604030504040204" pitchFamily="34" charset="0"/>
                <a:cs typeface="Tahoma" panose="020B0604030504040204" pitchFamily="34" charset="0"/>
                <a:sym typeface="Calibri"/>
              </a:rPr>
              <a:t>VAN ADA NAAR ONS</a:t>
            </a:r>
            <a:endParaRPr lang="nl-NL" sz="2000" b="0" i="0" u="none" strike="noStrike" cap="none" dirty="0">
              <a:solidFill>
                <a:srgbClr val="000000"/>
              </a:solidFill>
              <a:latin typeface="Calibri"/>
              <a:ea typeface="Calibri"/>
              <a:cs typeface="Calibri"/>
              <a:sym typeface="Calibri"/>
            </a:endParaRPr>
          </a:p>
        </p:txBody>
      </p:sp>
      <p:pic>
        <p:nvPicPr>
          <p:cNvPr id="1028" name="Picture 4" descr="Image result for ada lovelac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 b="99250" l="6250" r="100000">
                        <a14:foregroundMark x1="64500" y1="79250" x2="67083" y2="89333"/>
                        <a14:foregroundMark x1="61833" y1="81167" x2="64000" y2="95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3750129"/>
            <a:ext cx="2768601" cy="31078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nalytical engin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50" b="100000" l="4500" r="96500"/>
                    </a14:imgEffect>
                  </a14:imgLayer>
                </a14:imgProps>
              </a:ext>
              <a:ext uri="{28A0092B-C50C-407E-A947-70E740481C1C}">
                <a14:useLocalDpi xmlns:a14="http://schemas.microsoft.com/office/drawing/2010/main" val="0"/>
              </a:ext>
            </a:extLst>
          </a:blip>
          <a:srcRect/>
          <a:stretch>
            <a:fillRect/>
          </a:stretch>
        </p:blipFill>
        <p:spPr bwMode="auto">
          <a:xfrm>
            <a:off x="3356555" y="2825950"/>
            <a:ext cx="2179757" cy="2179757"/>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p:cNvSpPr txBox="1"/>
          <p:nvPr/>
        </p:nvSpPr>
        <p:spPr>
          <a:xfrm>
            <a:off x="136295" y="3039322"/>
            <a:ext cx="1957651" cy="800219"/>
          </a:xfrm>
          <a:prstGeom prst="rect">
            <a:avLst/>
          </a:prstGeom>
          <a:noFill/>
        </p:spPr>
        <p:txBody>
          <a:bodyPr wrap="none" rtlCol="0">
            <a:spAutoFit/>
          </a:bodyPr>
          <a:lstStyle/>
          <a:p>
            <a:pPr algn="ctr"/>
            <a:r>
              <a:rPr lang="nl-NL" sz="2600" dirty="0">
                <a:solidFill>
                  <a:srgbClr val="154C61"/>
                </a:solidFill>
              </a:rPr>
              <a:t>Ada </a:t>
            </a:r>
            <a:r>
              <a:rPr lang="nl-NL" sz="2600" dirty="0" err="1">
                <a:solidFill>
                  <a:srgbClr val="154C61"/>
                </a:solidFill>
              </a:rPr>
              <a:t>Lovelace</a:t>
            </a:r>
            <a:br>
              <a:rPr lang="nl-NL" sz="2600" dirty="0">
                <a:solidFill>
                  <a:srgbClr val="154C61"/>
                </a:solidFill>
              </a:rPr>
            </a:br>
            <a:r>
              <a:rPr lang="nl-NL" sz="2000" dirty="0">
                <a:solidFill>
                  <a:srgbClr val="154C61"/>
                </a:solidFill>
              </a:rPr>
              <a:t>1815-1852</a:t>
            </a:r>
          </a:p>
        </p:txBody>
      </p:sp>
      <p:sp>
        <p:nvSpPr>
          <p:cNvPr id="17" name="Tekstvak 16"/>
          <p:cNvSpPr txBox="1"/>
          <p:nvPr/>
        </p:nvSpPr>
        <p:spPr>
          <a:xfrm>
            <a:off x="3009900" y="2387883"/>
            <a:ext cx="2165401" cy="492443"/>
          </a:xfrm>
          <a:prstGeom prst="rect">
            <a:avLst/>
          </a:prstGeom>
          <a:noFill/>
        </p:spPr>
        <p:txBody>
          <a:bodyPr wrap="none" rtlCol="0">
            <a:spAutoFit/>
          </a:bodyPr>
          <a:lstStyle/>
          <a:p>
            <a:r>
              <a:rPr lang="nl-NL" sz="2600" dirty="0">
                <a:solidFill>
                  <a:srgbClr val="154C61"/>
                </a:solidFill>
              </a:rPr>
              <a:t>Rekenmachine</a:t>
            </a:r>
          </a:p>
        </p:txBody>
      </p:sp>
      <p:sp>
        <p:nvSpPr>
          <p:cNvPr id="18" name="Tekstvak 17"/>
          <p:cNvSpPr txBox="1"/>
          <p:nvPr/>
        </p:nvSpPr>
        <p:spPr>
          <a:xfrm>
            <a:off x="5536312" y="1282966"/>
            <a:ext cx="1865704" cy="492443"/>
          </a:xfrm>
          <a:prstGeom prst="rect">
            <a:avLst/>
          </a:prstGeom>
          <a:noFill/>
        </p:spPr>
        <p:txBody>
          <a:bodyPr wrap="none" rtlCol="0">
            <a:spAutoFit/>
          </a:bodyPr>
          <a:lstStyle/>
          <a:p>
            <a:r>
              <a:rPr lang="nl-NL" sz="2600" dirty="0">
                <a:solidFill>
                  <a:srgbClr val="154C61"/>
                </a:solidFill>
              </a:rPr>
              <a:t>Weefportret</a:t>
            </a:r>
          </a:p>
        </p:txBody>
      </p:sp>
      <p:pic>
        <p:nvPicPr>
          <p:cNvPr id="1032" name="Picture 8" descr="Image result for jacquard lo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250" b="100000" l="1252" r="99750">
                        <a14:backgroundMark x1="14456" y1="56813" x2="15144" y2="46688"/>
                        <a14:backgroundMark x1="23154" y1="58750" x2="22904" y2="49938"/>
                        <a14:backgroundMark x1="13830" y1="42125" x2="14706" y2="39750"/>
                        <a14:backgroundMark x1="17272" y1="41500" x2="17522" y2="40625"/>
                        <a14:backgroundMark x1="20088" y1="40813" x2="21840" y2="40813"/>
                        <a14:backgroundMark x1="17960" y1="57688" x2="17710" y2="54000"/>
                        <a14:backgroundMark x1="37422" y1="56625" x2="36984" y2="49688"/>
                        <a14:backgroundMark x1="23780" y1="77188" x2="22466" y2="72000"/>
                        <a14:backgroundMark x1="19462" y1="82563" x2="25094" y2="82375"/>
                        <a14:backgroundMark x1="22028" y1="90125" x2="17960" y2="88438"/>
                        <a14:backgroundMark x1="14456" y1="98125" x2="35482" y2="99250"/>
                        <a14:backgroundMark x1="75970" y1="98563" x2="95682" y2="96188"/>
                        <a14:backgroundMark x1="71840" y1="56188" x2="69024" y2="39750"/>
                        <a14:backgroundMark x1="85044" y1="41938" x2="84230" y2="55125"/>
                        <a14:backgroundMark x1="85482" y1="69625" x2="84230" y2="68313"/>
                        <a14:backgroundMark x1="82478" y1="81688" x2="83104" y2="78250"/>
                        <a14:backgroundMark x1="75782" y1="88188" x2="70776" y2="87563"/>
                        <a14:backgroundMark x1="71214" y1="78688" x2="71026" y2="70250"/>
                        <a14:backgroundMark x1="79036" y1="75438" x2="79036" y2="70688"/>
                        <a14:backgroundMark x1="86170" y1="68313" x2="84418" y2="67188"/>
                        <a14:backgroundMark x1="25532" y1="68063" x2="23592" y2="66375"/>
                        <a14:backgroundMark x1="18273" y1="52063" x2="18273" y2="48000"/>
                        <a14:backgroundMark x1="58073" y1="27125" x2="58073" y2="18438"/>
                        <a14:backgroundMark x1="19024" y1="29000" x2="22716" y2="29000"/>
                        <a14:backgroundMark x1="37672" y1="60500" x2="35169" y2="57625"/>
                        <a14:backgroundMark x1="37484" y1="41500" x2="36358" y2="39750"/>
                        <a14:backgroundMark x1="35544" y1="40375" x2="35544" y2="40375"/>
                        <a14:backgroundMark x1="27096" y1="83563" x2="29787" y2="83563"/>
                        <a14:backgroundMark x1="23091" y1="90063" x2="23655" y2="90250"/>
                        <a14:backgroundMark x1="59637" y1="15188" x2="59637" y2="15188"/>
                      </a14:backgroundRemoval>
                    </a14:imgEffect>
                  </a14:imgLayer>
                </a14:imgProps>
              </a:ext>
              <a:ext uri="{28A0092B-C50C-407E-A947-70E740481C1C}">
                <a14:useLocalDpi xmlns:a14="http://schemas.microsoft.com/office/drawing/2010/main" val="0"/>
              </a:ext>
            </a:extLst>
          </a:blip>
          <a:srcRect/>
          <a:stretch>
            <a:fillRect/>
          </a:stretch>
        </p:blipFill>
        <p:spPr bwMode="auto">
          <a:xfrm>
            <a:off x="6044074" y="4467226"/>
            <a:ext cx="2262690" cy="2265522"/>
          </a:xfrm>
          <a:prstGeom prst="rect">
            <a:avLst/>
          </a:prstGeom>
          <a:noFill/>
          <a:extLst>
            <a:ext uri="{909E8E84-426E-40DD-AFC4-6F175D3DCCD1}">
              <a14:hiddenFill xmlns:a14="http://schemas.microsoft.com/office/drawing/2010/main">
                <a:solidFill>
                  <a:srgbClr val="FFFFFF"/>
                </a:solidFill>
              </a14:hiddenFill>
            </a:ext>
          </a:extLst>
        </p:spPr>
      </p:pic>
      <p:pic>
        <p:nvPicPr>
          <p:cNvPr id="19" name="Afbeelding 18" descr="Related image"/>
          <p:cNvPicPr/>
          <p:nvPr/>
        </p:nvPicPr>
        <p:blipFill rotWithShape="1">
          <a:blip r:embed="rId10" cstate="print">
            <a:extLst>
              <a:ext uri="{28A0092B-C50C-407E-A947-70E740481C1C}">
                <a14:useLocalDpi xmlns:a14="http://schemas.microsoft.com/office/drawing/2010/main" val="0"/>
              </a:ext>
            </a:extLst>
          </a:blip>
          <a:srcRect t="8003" b="31564"/>
          <a:stretch/>
        </p:blipFill>
        <p:spPr bwMode="auto">
          <a:xfrm rot="21348661">
            <a:off x="5741597" y="1835437"/>
            <a:ext cx="2114647" cy="2013169"/>
          </a:xfrm>
          <a:prstGeom prst="rect">
            <a:avLst/>
          </a:prstGeom>
          <a:noFill/>
          <a:ln>
            <a:noFill/>
          </a:ln>
          <a:extLst>
            <a:ext uri="{53640926-AAD7-44D8-BBD7-CCE9431645EC}">
              <a14:shadowObscured xmlns:a14="http://schemas.microsoft.com/office/drawing/2010/main"/>
            </a:ext>
          </a:extLst>
        </p:spPr>
      </p:pic>
      <p:sp>
        <p:nvSpPr>
          <p:cNvPr id="20" name="Tekstvak 19"/>
          <p:cNvSpPr txBox="1"/>
          <p:nvPr/>
        </p:nvSpPr>
        <p:spPr>
          <a:xfrm>
            <a:off x="6124266" y="4115882"/>
            <a:ext cx="2056269" cy="492443"/>
          </a:xfrm>
          <a:prstGeom prst="rect">
            <a:avLst/>
          </a:prstGeom>
          <a:noFill/>
        </p:spPr>
        <p:txBody>
          <a:bodyPr wrap="none" rtlCol="0">
            <a:spAutoFit/>
          </a:bodyPr>
          <a:lstStyle/>
          <a:p>
            <a:r>
              <a:rPr lang="nl-NL" sz="2600" dirty="0">
                <a:solidFill>
                  <a:srgbClr val="154C61"/>
                </a:solidFill>
              </a:rPr>
              <a:t>Weefmachine</a:t>
            </a:r>
          </a:p>
        </p:txBody>
      </p:sp>
      <p:pic>
        <p:nvPicPr>
          <p:cNvPr id="5" name="Afbeelding 4"/>
          <p:cNvPicPr>
            <a:picLocks noChangeAspect="1"/>
          </p:cNvPicPr>
          <p:nvPr/>
        </p:nvPicPr>
        <p:blipFill rotWithShape="1">
          <a:blip r:embed="rId11"/>
          <a:srcRect l="13772" r="8786"/>
          <a:stretch/>
        </p:blipFill>
        <p:spPr>
          <a:xfrm rot="160416">
            <a:off x="9019071" y="830430"/>
            <a:ext cx="2927178" cy="2613810"/>
          </a:xfrm>
          <a:prstGeom prst="rect">
            <a:avLst/>
          </a:prstGeom>
        </p:spPr>
      </p:pic>
      <p:sp>
        <p:nvSpPr>
          <p:cNvPr id="21" name="Tekstvak 20"/>
          <p:cNvSpPr txBox="1"/>
          <p:nvPr/>
        </p:nvSpPr>
        <p:spPr>
          <a:xfrm>
            <a:off x="9133380" y="3469552"/>
            <a:ext cx="2698559" cy="892552"/>
          </a:xfrm>
          <a:prstGeom prst="rect">
            <a:avLst/>
          </a:prstGeom>
          <a:noFill/>
        </p:spPr>
        <p:txBody>
          <a:bodyPr wrap="none" rtlCol="0">
            <a:spAutoFit/>
          </a:bodyPr>
          <a:lstStyle/>
          <a:p>
            <a:pPr algn="ctr"/>
            <a:r>
              <a:rPr lang="nl-NL" sz="2600" dirty="0">
                <a:solidFill>
                  <a:srgbClr val="154C61"/>
                </a:solidFill>
              </a:rPr>
              <a:t>Bewerking </a:t>
            </a:r>
          </a:p>
          <a:p>
            <a:pPr algn="ctr"/>
            <a:r>
              <a:rPr lang="nl-NL" sz="2600" dirty="0">
                <a:solidFill>
                  <a:srgbClr val="154C61"/>
                </a:solidFill>
              </a:rPr>
              <a:t>van beeld &amp; geluid</a:t>
            </a:r>
          </a:p>
        </p:txBody>
      </p:sp>
    </p:spTree>
    <p:extLst>
      <p:ext uri="{BB962C8B-B14F-4D97-AF65-F5344CB8AC3E}">
        <p14:creationId xmlns:p14="http://schemas.microsoft.com/office/powerpoint/2010/main" val="997265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8"/>
        <p:cNvGrpSpPr/>
        <p:nvPr/>
      </p:nvGrpSpPr>
      <p:grpSpPr>
        <a:xfrm>
          <a:off x="0" y="0"/>
          <a:ext cx="0" cy="0"/>
          <a:chOff x="0" y="0"/>
          <a:chExt cx="0" cy="0"/>
        </a:xfrm>
      </p:grpSpPr>
      <p:sp>
        <p:nvSpPr>
          <p:cNvPr id="9" name="Rechthoek 10">
            <a:extLst>
              <a:ext uri="{FF2B5EF4-FFF2-40B4-BE49-F238E27FC236}">
                <a16:creationId xmlns:a16="http://schemas.microsoft.com/office/drawing/2014/main" id="{0AF8FBCF-0679-44AE-B7F6-10AFA76DC7EB}"/>
              </a:ext>
            </a:extLst>
          </p:cNvPr>
          <p:cNvSpPr/>
          <p:nvPr/>
        </p:nvSpPr>
        <p:spPr>
          <a:xfrm>
            <a:off x="0" y="506717"/>
            <a:ext cx="6019800" cy="304799"/>
          </a:xfrm>
          <a:prstGeom prst="rect">
            <a:avLst/>
          </a:prstGeom>
          <a:solidFill>
            <a:srgbClr val="7AB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Shape 99">
            <a:extLst>
              <a:ext uri="{FF2B5EF4-FFF2-40B4-BE49-F238E27FC236}">
                <a16:creationId xmlns:a16="http://schemas.microsoft.com/office/drawing/2014/main" id="{6086C5CB-4DF7-904B-85BB-81CF2514FB17}"/>
              </a:ext>
            </a:extLst>
          </p:cNvPr>
          <p:cNvSpPr txBox="1">
            <a:spLocks noGrp="1"/>
          </p:cNvSpPr>
          <p:nvPr>
            <p:ph type="subTitle" idx="1"/>
          </p:nvPr>
        </p:nvSpPr>
        <p:spPr>
          <a:xfrm>
            <a:off x="922552" y="331713"/>
            <a:ext cx="10999312" cy="790500"/>
          </a:xfrm>
          <a:prstGeom prst="rect">
            <a:avLst/>
          </a:prstGeom>
          <a:noFill/>
          <a:ln>
            <a:noFill/>
          </a:ln>
        </p:spPr>
        <p:txBody>
          <a:bodyPr lIns="91425" tIns="45700" rIns="91425" bIns="45700" anchor="ctr" anchorCtr="0">
            <a:noAutofit/>
          </a:bodyPr>
          <a:lstStyle/>
          <a:p>
            <a:pPr lvl="0" algn="l">
              <a:lnSpc>
                <a:spcPct val="50000"/>
              </a:lnSpc>
              <a:buClr>
                <a:srgbClr val="000000"/>
              </a:buClr>
              <a:buSzPct val="25000"/>
            </a:pPr>
            <a:r>
              <a:rPr lang="nl-NL" sz="2000" b="1" spc="50" dirty="0">
                <a:solidFill>
                  <a:srgbClr val="154C61"/>
                </a:solidFill>
                <a:latin typeface="Tahoma" panose="020B0604030504040204" pitchFamily="34" charset="0"/>
                <a:ea typeface="Tahoma" panose="020B0604030504040204" pitchFamily="34" charset="0"/>
                <a:cs typeface="Tahoma" panose="020B0604030504040204" pitchFamily="34" charset="0"/>
                <a:sym typeface="Calibri"/>
              </a:rPr>
              <a:t>VAN LAPTOP NAAR LEAPHY</a:t>
            </a:r>
            <a:endParaRPr lang="nl-NL" sz="2000" b="0" i="0" u="none" strike="noStrike" cap="none" dirty="0">
              <a:solidFill>
                <a:srgbClr val="000000"/>
              </a:solidFill>
              <a:latin typeface="Calibri"/>
              <a:ea typeface="Calibri"/>
              <a:cs typeface="Calibri"/>
              <a:sym typeface="Calibri"/>
            </a:endParaRPr>
          </a:p>
        </p:txBody>
      </p:sp>
      <p:pic>
        <p:nvPicPr>
          <p:cNvPr id="2" name="Afbeelding 1"/>
          <p:cNvPicPr>
            <a:picLocks noChangeAspect="1"/>
          </p:cNvPicPr>
          <p:nvPr/>
        </p:nvPicPr>
        <p:blipFill rotWithShape="1">
          <a:blip r:embed="rId4"/>
          <a:srcRect r="17820"/>
          <a:stretch/>
        </p:blipFill>
        <p:spPr>
          <a:xfrm rot="21374707">
            <a:off x="3950818" y="2005001"/>
            <a:ext cx="4356220" cy="4580762"/>
          </a:xfrm>
          <a:prstGeom prst="rect">
            <a:avLst/>
          </a:prstGeom>
          <a:ln>
            <a:noFill/>
          </a:ln>
          <a:effectLst>
            <a:outerShdw blurRad="292100" dist="139700" dir="2700000" algn="tl" rotWithShape="0">
              <a:srgbClr val="333333">
                <a:alpha val="65000"/>
              </a:srgbClr>
            </a:outerShdw>
          </a:effectLst>
        </p:spPr>
      </p:pic>
      <p:pic>
        <p:nvPicPr>
          <p:cNvPr id="10" name="Afbeelding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830" b="100000" l="3509" r="96986">
                        <a14:foregroundMark x1="4005" y1="56409" x2="4005" y2="56409"/>
                        <a14:foregroundMark x1="6400" y1="49412" x2="6400" y2="49412"/>
                        <a14:foregroundMark x1="7349" y1="53065" x2="7349" y2="53065"/>
                        <a14:foregroundMark x1="4789" y1="97709" x2="4789" y2="97709"/>
                      </a14:backgroundRemoval>
                    </a14:imgEffect>
                  </a14:imgLayer>
                </a14:imgProps>
              </a:ext>
              <a:ext uri="{28A0092B-C50C-407E-A947-70E740481C1C}">
                <a14:useLocalDpi xmlns:a14="http://schemas.microsoft.com/office/drawing/2010/main" val="0"/>
              </a:ext>
            </a:extLst>
          </a:blip>
          <a:srcRect b="10480"/>
          <a:stretch/>
        </p:blipFill>
        <p:spPr>
          <a:xfrm>
            <a:off x="-1766545" y="3411473"/>
            <a:ext cx="5572046" cy="3325397"/>
          </a:xfrm>
          <a:prstGeom prst="rect">
            <a:avLst/>
          </a:prstGeom>
        </p:spPr>
      </p:pic>
      <p:pic>
        <p:nvPicPr>
          <p:cNvPr id="2054" name="Picture 6" descr="Image result for binary cod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9065"/>
          <a:stretch/>
        </p:blipFill>
        <p:spPr bwMode="auto">
          <a:xfrm rot="453289">
            <a:off x="9156102" y="1521263"/>
            <a:ext cx="3109505" cy="42728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Tekstvak 13"/>
          <p:cNvSpPr txBox="1"/>
          <p:nvPr/>
        </p:nvSpPr>
        <p:spPr>
          <a:xfrm>
            <a:off x="191051" y="2919030"/>
            <a:ext cx="2818849" cy="492443"/>
          </a:xfrm>
          <a:prstGeom prst="rect">
            <a:avLst/>
          </a:prstGeom>
          <a:noFill/>
        </p:spPr>
        <p:txBody>
          <a:bodyPr wrap="none" rtlCol="0">
            <a:spAutoFit/>
          </a:bodyPr>
          <a:lstStyle/>
          <a:p>
            <a:r>
              <a:rPr lang="nl-NL" sz="2600" dirty="0">
                <a:solidFill>
                  <a:srgbClr val="154C61"/>
                </a:solidFill>
              </a:rPr>
              <a:t>Commandoblokken</a:t>
            </a:r>
          </a:p>
        </p:txBody>
      </p:sp>
      <p:sp>
        <p:nvSpPr>
          <p:cNvPr id="15" name="Tekstvak 14"/>
          <p:cNvSpPr txBox="1"/>
          <p:nvPr/>
        </p:nvSpPr>
        <p:spPr>
          <a:xfrm>
            <a:off x="4691671" y="1374834"/>
            <a:ext cx="1817164" cy="492443"/>
          </a:xfrm>
          <a:prstGeom prst="rect">
            <a:avLst/>
          </a:prstGeom>
          <a:noFill/>
        </p:spPr>
        <p:txBody>
          <a:bodyPr wrap="none" rtlCol="0">
            <a:spAutoFit/>
          </a:bodyPr>
          <a:lstStyle/>
          <a:p>
            <a:r>
              <a:rPr lang="nl-NL" sz="2600" dirty="0">
                <a:solidFill>
                  <a:srgbClr val="154C61"/>
                </a:solidFill>
              </a:rPr>
              <a:t>Codetaal ‘C’</a:t>
            </a:r>
          </a:p>
        </p:txBody>
      </p:sp>
      <p:sp>
        <p:nvSpPr>
          <p:cNvPr id="16" name="Tekstvak 15"/>
          <p:cNvSpPr txBox="1"/>
          <p:nvPr/>
        </p:nvSpPr>
        <p:spPr>
          <a:xfrm>
            <a:off x="9360351" y="659116"/>
            <a:ext cx="1977208" cy="492443"/>
          </a:xfrm>
          <a:prstGeom prst="rect">
            <a:avLst/>
          </a:prstGeom>
          <a:noFill/>
        </p:spPr>
        <p:txBody>
          <a:bodyPr wrap="none" rtlCol="0">
            <a:spAutoFit/>
          </a:bodyPr>
          <a:lstStyle/>
          <a:p>
            <a:r>
              <a:rPr lang="nl-NL" sz="2600" dirty="0">
                <a:solidFill>
                  <a:srgbClr val="154C61"/>
                </a:solidFill>
              </a:rPr>
              <a:t>Binaire Code</a:t>
            </a:r>
          </a:p>
        </p:txBody>
      </p:sp>
    </p:spTree>
    <p:extLst>
      <p:ext uri="{BB962C8B-B14F-4D97-AF65-F5344CB8AC3E}">
        <p14:creationId xmlns:p14="http://schemas.microsoft.com/office/powerpoint/2010/main" val="4061357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8"/>
        <p:cNvGrpSpPr/>
        <p:nvPr/>
      </p:nvGrpSpPr>
      <p:grpSpPr>
        <a:xfrm>
          <a:off x="0" y="0"/>
          <a:ext cx="0" cy="0"/>
          <a:chOff x="0" y="0"/>
          <a:chExt cx="0" cy="0"/>
        </a:xfrm>
      </p:grpSpPr>
      <p:pic>
        <p:nvPicPr>
          <p:cNvPr id="5" name="Afbeelding 4">
            <a:extLst>
              <a:ext uri="{FF2B5EF4-FFF2-40B4-BE49-F238E27FC236}">
                <a16:creationId xmlns:a16="http://schemas.microsoft.com/office/drawing/2014/main" id="{055A62BE-DB89-4EDE-B6EE-D1DD3BF7DE12}"/>
              </a:ext>
            </a:extLst>
          </p:cNvPr>
          <p:cNvPicPr>
            <a:picLocks noChangeAspect="1"/>
          </p:cNvPicPr>
          <p:nvPr/>
        </p:nvPicPr>
        <p:blipFill>
          <a:blip r:embed="rId4"/>
          <a:stretch>
            <a:fillRect/>
          </a:stretch>
        </p:blipFill>
        <p:spPr>
          <a:xfrm>
            <a:off x="4466463" y="1570759"/>
            <a:ext cx="4574020" cy="4325970"/>
          </a:xfrm>
          <a:prstGeom prst="rect">
            <a:avLst/>
          </a:prstGeom>
        </p:spPr>
      </p:pic>
      <p:sp>
        <p:nvSpPr>
          <p:cNvPr id="8" name="Tekstvak 7">
            <a:extLst>
              <a:ext uri="{FF2B5EF4-FFF2-40B4-BE49-F238E27FC236}">
                <a16:creationId xmlns:a16="http://schemas.microsoft.com/office/drawing/2014/main" id="{138FA749-EB68-4040-AB1A-927E129AFA3D}"/>
              </a:ext>
            </a:extLst>
          </p:cNvPr>
          <p:cNvSpPr txBox="1"/>
          <p:nvPr/>
        </p:nvSpPr>
        <p:spPr>
          <a:xfrm>
            <a:off x="358579" y="539734"/>
            <a:ext cx="8448210" cy="584775"/>
          </a:xfrm>
          <a:prstGeom prst="rect">
            <a:avLst/>
          </a:prstGeom>
          <a:noFill/>
        </p:spPr>
        <p:txBody>
          <a:bodyPr wrap="none" rtlCol="0">
            <a:spAutoFit/>
          </a:bodyPr>
          <a:lstStyle/>
          <a:p>
            <a:r>
              <a:rPr lang="nl-NL" sz="3200" dirty="0">
                <a:solidFill>
                  <a:schemeClr val="bg1"/>
                </a:solidFill>
              </a:rPr>
              <a:t>Installeer het </a:t>
            </a:r>
            <a:r>
              <a:rPr lang="nl-NL" sz="3200" dirty="0" err="1">
                <a:solidFill>
                  <a:schemeClr val="bg1"/>
                </a:solidFill>
              </a:rPr>
              <a:t>Easybloqs</a:t>
            </a:r>
            <a:r>
              <a:rPr lang="nl-NL" sz="3200" dirty="0">
                <a:solidFill>
                  <a:schemeClr val="bg1"/>
                </a:solidFill>
              </a:rPr>
              <a:t> programmeerprogramma</a:t>
            </a:r>
          </a:p>
        </p:txBody>
      </p:sp>
    </p:spTree>
    <p:extLst>
      <p:ext uri="{BB962C8B-B14F-4D97-AF65-F5344CB8AC3E}">
        <p14:creationId xmlns:p14="http://schemas.microsoft.com/office/powerpoint/2010/main" val="2339930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8"/>
        <p:cNvGrpSpPr/>
        <p:nvPr/>
      </p:nvGrpSpPr>
      <p:grpSpPr>
        <a:xfrm>
          <a:off x="0" y="0"/>
          <a:ext cx="0" cy="0"/>
          <a:chOff x="0" y="0"/>
          <a:chExt cx="0" cy="0"/>
        </a:xfrm>
      </p:grpSpPr>
      <p:pic>
        <p:nvPicPr>
          <p:cNvPr id="5" name="Afbeelding 4">
            <a:extLst>
              <a:ext uri="{FF2B5EF4-FFF2-40B4-BE49-F238E27FC236}">
                <a16:creationId xmlns:a16="http://schemas.microsoft.com/office/drawing/2014/main" id="{055A62BE-DB89-4EDE-B6EE-D1DD3BF7DE12}"/>
              </a:ext>
            </a:extLst>
          </p:cNvPr>
          <p:cNvPicPr>
            <a:picLocks noChangeAspect="1"/>
          </p:cNvPicPr>
          <p:nvPr/>
        </p:nvPicPr>
        <p:blipFill>
          <a:blip r:embed="rId4"/>
          <a:stretch>
            <a:fillRect/>
          </a:stretch>
        </p:blipFill>
        <p:spPr>
          <a:xfrm>
            <a:off x="499944" y="1334528"/>
            <a:ext cx="3334352" cy="3153529"/>
          </a:xfrm>
          <a:prstGeom prst="rect">
            <a:avLst/>
          </a:prstGeom>
        </p:spPr>
      </p:pic>
      <p:sp>
        <p:nvSpPr>
          <p:cNvPr id="8" name="Tekstvak 7">
            <a:extLst>
              <a:ext uri="{FF2B5EF4-FFF2-40B4-BE49-F238E27FC236}">
                <a16:creationId xmlns:a16="http://schemas.microsoft.com/office/drawing/2014/main" id="{138FA749-EB68-4040-AB1A-927E129AFA3D}"/>
              </a:ext>
            </a:extLst>
          </p:cNvPr>
          <p:cNvSpPr txBox="1"/>
          <p:nvPr/>
        </p:nvSpPr>
        <p:spPr>
          <a:xfrm>
            <a:off x="358579" y="539734"/>
            <a:ext cx="8448210" cy="584775"/>
          </a:xfrm>
          <a:prstGeom prst="rect">
            <a:avLst/>
          </a:prstGeom>
          <a:noFill/>
        </p:spPr>
        <p:txBody>
          <a:bodyPr wrap="none" rtlCol="0">
            <a:spAutoFit/>
          </a:bodyPr>
          <a:lstStyle/>
          <a:p>
            <a:r>
              <a:rPr lang="nl-NL" sz="3200" dirty="0">
                <a:solidFill>
                  <a:schemeClr val="bg1"/>
                </a:solidFill>
              </a:rPr>
              <a:t>Installeer het </a:t>
            </a:r>
            <a:r>
              <a:rPr lang="nl-NL" sz="3200" dirty="0" err="1">
                <a:solidFill>
                  <a:schemeClr val="bg1"/>
                </a:solidFill>
              </a:rPr>
              <a:t>Easybloqs</a:t>
            </a:r>
            <a:r>
              <a:rPr lang="nl-NL" sz="3200" dirty="0">
                <a:solidFill>
                  <a:schemeClr val="bg1"/>
                </a:solidFill>
              </a:rPr>
              <a:t> programmeerprogramma</a:t>
            </a:r>
          </a:p>
        </p:txBody>
      </p:sp>
      <p:pic>
        <p:nvPicPr>
          <p:cNvPr id="2" name="Afbeelding 1">
            <a:extLst>
              <a:ext uri="{FF2B5EF4-FFF2-40B4-BE49-F238E27FC236}">
                <a16:creationId xmlns:a16="http://schemas.microsoft.com/office/drawing/2014/main" id="{EB6BA8D8-16C7-4AC5-AB9B-99526C7A6867}"/>
              </a:ext>
            </a:extLst>
          </p:cNvPr>
          <p:cNvPicPr>
            <a:picLocks noChangeAspect="1"/>
          </p:cNvPicPr>
          <p:nvPr/>
        </p:nvPicPr>
        <p:blipFill>
          <a:blip r:embed="rId5"/>
          <a:stretch>
            <a:fillRect/>
          </a:stretch>
        </p:blipFill>
        <p:spPr>
          <a:xfrm>
            <a:off x="3035209" y="4488057"/>
            <a:ext cx="2389839" cy="1755800"/>
          </a:xfrm>
          <a:prstGeom prst="rect">
            <a:avLst/>
          </a:prstGeom>
        </p:spPr>
      </p:pic>
      <p:pic>
        <p:nvPicPr>
          <p:cNvPr id="4" name="Afbeelding 3">
            <a:extLst>
              <a:ext uri="{FF2B5EF4-FFF2-40B4-BE49-F238E27FC236}">
                <a16:creationId xmlns:a16="http://schemas.microsoft.com/office/drawing/2014/main" id="{23DE4C73-A2C9-4E68-8DF6-E2B5F5C4E462}"/>
              </a:ext>
            </a:extLst>
          </p:cNvPr>
          <p:cNvPicPr>
            <a:picLocks noChangeAspect="1"/>
          </p:cNvPicPr>
          <p:nvPr/>
        </p:nvPicPr>
        <p:blipFill>
          <a:blip r:embed="rId6"/>
          <a:stretch>
            <a:fillRect/>
          </a:stretch>
        </p:blipFill>
        <p:spPr>
          <a:xfrm>
            <a:off x="4230128" y="1334528"/>
            <a:ext cx="5562367" cy="2695709"/>
          </a:xfrm>
          <a:prstGeom prst="rect">
            <a:avLst/>
          </a:prstGeom>
        </p:spPr>
      </p:pic>
      <p:pic>
        <p:nvPicPr>
          <p:cNvPr id="7" name="Afbeelding 6">
            <a:extLst>
              <a:ext uri="{FF2B5EF4-FFF2-40B4-BE49-F238E27FC236}">
                <a16:creationId xmlns:a16="http://schemas.microsoft.com/office/drawing/2014/main" id="{F96F0A6C-A5B6-406E-B54D-751C3C5D810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6842" y="3792336"/>
            <a:ext cx="2623511" cy="1875189"/>
          </a:xfrm>
          <a:prstGeom prst="rect">
            <a:avLst/>
          </a:prstGeom>
          <a:noFill/>
          <a:ln>
            <a:noFill/>
          </a:ln>
        </p:spPr>
      </p:pic>
    </p:spTree>
    <p:extLst>
      <p:ext uri="{BB962C8B-B14F-4D97-AF65-F5344CB8AC3E}">
        <p14:creationId xmlns:p14="http://schemas.microsoft.com/office/powerpoint/2010/main" val="2792881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8"/>
        <p:cNvGrpSpPr/>
        <p:nvPr/>
      </p:nvGrpSpPr>
      <p:grpSpPr>
        <a:xfrm>
          <a:off x="0" y="0"/>
          <a:ext cx="0" cy="0"/>
          <a:chOff x="0" y="0"/>
          <a:chExt cx="0" cy="0"/>
        </a:xfrm>
      </p:grpSpPr>
      <p:sp>
        <p:nvSpPr>
          <p:cNvPr id="9" name="Rechthoek 10">
            <a:extLst>
              <a:ext uri="{FF2B5EF4-FFF2-40B4-BE49-F238E27FC236}">
                <a16:creationId xmlns:a16="http://schemas.microsoft.com/office/drawing/2014/main" id="{0AF8FBCF-0679-44AE-B7F6-10AFA76DC7EB}"/>
              </a:ext>
            </a:extLst>
          </p:cNvPr>
          <p:cNvSpPr/>
          <p:nvPr/>
        </p:nvSpPr>
        <p:spPr>
          <a:xfrm>
            <a:off x="-1" y="506717"/>
            <a:ext cx="6284699" cy="318783"/>
          </a:xfrm>
          <a:prstGeom prst="rect">
            <a:avLst/>
          </a:prstGeom>
          <a:solidFill>
            <a:srgbClr val="7AB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Shape 99">
            <a:extLst>
              <a:ext uri="{FF2B5EF4-FFF2-40B4-BE49-F238E27FC236}">
                <a16:creationId xmlns:a16="http://schemas.microsoft.com/office/drawing/2014/main" id="{6086C5CB-4DF7-904B-85BB-81CF2514FB17}"/>
              </a:ext>
            </a:extLst>
          </p:cNvPr>
          <p:cNvSpPr txBox="1">
            <a:spLocks noGrp="1"/>
          </p:cNvSpPr>
          <p:nvPr>
            <p:ph type="subTitle" idx="1"/>
          </p:nvPr>
        </p:nvSpPr>
        <p:spPr>
          <a:xfrm>
            <a:off x="242304" y="341339"/>
            <a:ext cx="10999312" cy="790500"/>
          </a:xfrm>
          <a:prstGeom prst="rect">
            <a:avLst/>
          </a:prstGeom>
          <a:noFill/>
          <a:ln>
            <a:noFill/>
          </a:ln>
        </p:spPr>
        <p:txBody>
          <a:bodyPr lIns="91425" tIns="45700" rIns="91425" bIns="45700" anchor="ctr" anchorCtr="0">
            <a:noAutofit/>
          </a:bodyPr>
          <a:lstStyle/>
          <a:p>
            <a:pPr lvl="0" algn="l">
              <a:lnSpc>
                <a:spcPct val="50000"/>
              </a:lnSpc>
              <a:buClr>
                <a:srgbClr val="000000"/>
              </a:buClr>
              <a:buSzPct val="25000"/>
            </a:pPr>
            <a:r>
              <a:rPr lang="nl-NL" sz="2000" b="1" spc="50" dirty="0">
                <a:solidFill>
                  <a:srgbClr val="154C61"/>
                </a:solidFill>
                <a:latin typeface="Tahoma" panose="020B0604030504040204" pitchFamily="34" charset="0"/>
                <a:ea typeface="Tahoma" panose="020B0604030504040204" pitchFamily="34" charset="0"/>
                <a:cs typeface="Tahoma" panose="020B0604030504040204" pitchFamily="34" charset="0"/>
                <a:sym typeface="Calibri"/>
              </a:rPr>
              <a:t>HET STARTBLOK</a:t>
            </a:r>
            <a:endParaRPr lang="nl-NL" sz="2000" b="0" i="0" u="none" strike="noStrike" cap="none" dirty="0">
              <a:solidFill>
                <a:srgbClr val="000000"/>
              </a:solidFill>
              <a:latin typeface="Calibri"/>
              <a:ea typeface="Calibri"/>
              <a:cs typeface="Calibri"/>
              <a:sym typeface="Calibri"/>
            </a:endParaRPr>
          </a:p>
        </p:txBody>
      </p:sp>
      <p:sp>
        <p:nvSpPr>
          <p:cNvPr id="18" name="Tekstvak 17"/>
          <p:cNvSpPr txBox="1"/>
          <p:nvPr/>
        </p:nvSpPr>
        <p:spPr>
          <a:xfrm>
            <a:off x="487894" y="1676760"/>
            <a:ext cx="4564905" cy="492443"/>
          </a:xfrm>
          <a:prstGeom prst="rect">
            <a:avLst/>
          </a:prstGeom>
          <a:noFill/>
        </p:spPr>
        <p:txBody>
          <a:bodyPr wrap="square" rtlCol="0">
            <a:spAutoFit/>
          </a:bodyPr>
          <a:lstStyle/>
          <a:p>
            <a:pPr algn="r"/>
            <a:r>
              <a:rPr lang="nl-NL" sz="2600" dirty="0">
                <a:solidFill>
                  <a:srgbClr val="154C61"/>
                </a:solidFill>
              </a:rPr>
              <a:t>Zonder startblok geen actie</a:t>
            </a:r>
          </a:p>
        </p:txBody>
      </p:sp>
      <p:sp>
        <p:nvSpPr>
          <p:cNvPr id="12" name="Tekstvak 11"/>
          <p:cNvSpPr txBox="1"/>
          <p:nvPr/>
        </p:nvSpPr>
        <p:spPr>
          <a:xfrm>
            <a:off x="6676711" y="2489382"/>
            <a:ext cx="4564905" cy="1692771"/>
          </a:xfrm>
          <a:prstGeom prst="rect">
            <a:avLst/>
          </a:prstGeom>
          <a:noFill/>
        </p:spPr>
        <p:txBody>
          <a:bodyPr wrap="square" rtlCol="0">
            <a:spAutoFit/>
          </a:bodyPr>
          <a:lstStyle/>
          <a:p>
            <a:pPr algn="r"/>
            <a:r>
              <a:rPr lang="nl-NL" sz="2600" dirty="0">
                <a:solidFill>
                  <a:srgbClr val="154C61"/>
                </a:solidFill>
              </a:rPr>
              <a:t>Meerdere startblokken? Het kán, maar vraagt zorgvuldige structurering van de code. In het begin niet aan te raden. </a:t>
            </a:r>
          </a:p>
        </p:txBody>
      </p:sp>
      <p:pic>
        <p:nvPicPr>
          <p:cNvPr id="7" name="Afbeelding 6">
            <a:extLst>
              <a:ext uri="{FF2B5EF4-FFF2-40B4-BE49-F238E27FC236}">
                <a16:creationId xmlns:a16="http://schemas.microsoft.com/office/drawing/2014/main" id="{E60A4413-D16E-42AC-B552-08CCD46EE28E}"/>
              </a:ext>
            </a:extLst>
          </p:cNvPr>
          <p:cNvPicPr/>
          <p:nvPr/>
        </p:nvPicPr>
        <p:blipFill>
          <a:blip r:embed="rId4">
            <a:extLst>
              <a:ext uri="{28A0092B-C50C-407E-A947-70E740481C1C}">
                <a14:useLocalDpi xmlns:a14="http://schemas.microsoft.com/office/drawing/2010/main" val="0"/>
              </a:ext>
            </a:extLst>
          </a:blip>
          <a:stretch>
            <a:fillRect/>
          </a:stretch>
        </p:blipFill>
        <p:spPr>
          <a:xfrm>
            <a:off x="1569309" y="2714124"/>
            <a:ext cx="3690738" cy="2603931"/>
          </a:xfrm>
          <a:prstGeom prst="rect">
            <a:avLst/>
          </a:prstGeom>
        </p:spPr>
      </p:pic>
    </p:spTree>
    <p:extLst>
      <p:ext uri="{BB962C8B-B14F-4D97-AF65-F5344CB8AC3E}">
        <p14:creationId xmlns:p14="http://schemas.microsoft.com/office/powerpoint/2010/main" val="722381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8"/>
        <p:cNvGrpSpPr/>
        <p:nvPr/>
      </p:nvGrpSpPr>
      <p:grpSpPr>
        <a:xfrm>
          <a:off x="0" y="0"/>
          <a:ext cx="0" cy="0"/>
          <a:chOff x="0" y="0"/>
          <a:chExt cx="0" cy="0"/>
        </a:xfrm>
      </p:grpSpPr>
      <p:sp>
        <p:nvSpPr>
          <p:cNvPr id="9" name="Rechthoek 10">
            <a:extLst>
              <a:ext uri="{FF2B5EF4-FFF2-40B4-BE49-F238E27FC236}">
                <a16:creationId xmlns:a16="http://schemas.microsoft.com/office/drawing/2014/main" id="{0AF8FBCF-0679-44AE-B7F6-10AFA76DC7EB}"/>
              </a:ext>
            </a:extLst>
          </p:cNvPr>
          <p:cNvSpPr/>
          <p:nvPr/>
        </p:nvSpPr>
        <p:spPr>
          <a:xfrm>
            <a:off x="0" y="506717"/>
            <a:ext cx="6019800" cy="304799"/>
          </a:xfrm>
          <a:prstGeom prst="rect">
            <a:avLst/>
          </a:prstGeom>
          <a:solidFill>
            <a:srgbClr val="7AB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Shape 99">
            <a:extLst>
              <a:ext uri="{FF2B5EF4-FFF2-40B4-BE49-F238E27FC236}">
                <a16:creationId xmlns:a16="http://schemas.microsoft.com/office/drawing/2014/main" id="{6086C5CB-4DF7-904B-85BB-81CF2514FB17}"/>
              </a:ext>
            </a:extLst>
          </p:cNvPr>
          <p:cNvSpPr txBox="1">
            <a:spLocks noGrp="1"/>
          </p:cNvSpPr>
          <p:nvPr>
            <p:ph type="subTitle" idx="1"/>
          </p:nvPr>
        </p:nvSpPr>
        <p:spPr>
          <a:xfrm>
            <a:off x="319318" y="359407"/>
            <a:ext cx="10999312" cy="790500"/>
          </a:xfrm>
          <a:prstGeom prst="rect">
            <a:avLst/>
          </a:prstGeom>
          <a:noFill/>
          <a:ln>
            <a:noFill/>
          </a:ln>
        </p:spPr>
        <p:txBody>
          <a:bodyPr lIns="91425" tIns="45700" rIns="91425" bIns="45700" anchor="ctr" anchorCtr="0">
            <a:noAutofit/>
          </a:bodyPr>
          <a:lstStyle/>
          <a:p>
            <a:pPr lvl="0" algn="l">
              <a:lnSpc>
                <a:spcPct val="50000"/>
              </a:lnSpc>
              <a:buClr>
                <a:srgbClr val="000000"/>
              </a:buClr>
              <a:buSzPct val="25000"/>
            </a:pPr>
            <a:r>
              <a:rPr lang="nl-NL" sz="2000" b="1" spc="50" dirty="0">
                <a:solidFill>
                  <a:srgbClr val="154C61"/>
                </a:solidFill>
                <a:latin typeface="Tahoma" panose="020B0604030504040204" pitchFamily="34" charset="0"/>
                <a:ea typeface="Tahoma" panose="020B0604030504040204" pitchFamily="34" charset="0"/>
                <a:cs typeface="Tahoma" panose="020B0604030504040204" pitchFamily="34" charset="0"/>
                <a:sym typeface="Calibri"/>
              </a:rPr>
              <a:t>VIER HOOFDGROEPEN</a:t>
            </a:r>
            <a:endParaRPr lang="nl-NL" sz="2000" b="0" i="0" u="none" strike="noStrike" cap="none" dirty="0">
              <a:solidFill>
                <a:srgbClr val="000000"/>
              </a:solidFill>
              <a:latin typeface="Calibri"/>
              <a:ea typeface="Calibri"/>
              <a:cs typeface="Calibri"/>
              <a:sym typeface="Calibri"/>
            </a:endParaRPr>
          </a:p>
        </p:txBody>
      </p:sp>
      <p:sp>
        <p:nvSpPr>
          <p:cNvPr id="23" name="Tekstvak 22"/>
          <p:cNvSpPr txBox="1"/>
          <p:nvPr/>
        </p:nvSpPr>
        <p:spPr>
          <a:xfrm>
            <a:off x="8037347" y="745407"/>
            <a:ext cx="2806089" cy="430887"/>
          </a:xfrm>
          <a:prstGeom prst="rect">
            <a:avLst/>
          </a:prstGeom>
          <a:noFill/>
        </p:spPr>
        <p:txBody>
          <a:bodyPr wrap="none" rtlCol="0">
            <a:spAutoFit/>
          </a:bodyPr>
          <a:lstStyle/>
          <a:p>
            <a:r>
              <a:rPr lang="nl-NL" sz="2200" dirty="0">
                <a:solidFill>
                  <a:srgbClr val="154C61"/>
                </a:solidFill>
              </a:rPr>
              <a:t>Wanneer en hoe vaak?</a:t>
            </a:r>
          </a:p>
        </p:txBody>
      </p:sp>
      <p:sp>
        <p:nvSpPr>
          <p:cNvPr id="24" name="Tekstvak 23"/>
          <p:cNvSpPr txBox="1"/>
          <p:nvPr/>
        </p:nvSpPr>
        <p:spPr>
          <a:xfrm>
            <a:off x="5053584" y="1269525"/>
            <a:ext cx="2285049" cy="769441"/>
          </a:xfrm>
          <a:prstGeom prst="rect">
            <a:avLst/>
          </a:prstGeom>
          <a:noFill/>
        </p:spPr>
        <p:txBody>
          <a:bodyPr wrap="none" rtlCol="0">
            <a:spAutoFit/>
          </a:bodyPr>
          <a:lstStyle/>
          <a:p>
            <a:r>
              <a:rPr lang="nl-NL" sz="2200" dirty="0">
                <a:solidFill>
                  <a:srgbClr val="154C61"/>
                </a:solidFill>
              </a:rPr>
              <a:t>Welke getallen en </a:t>
            </a:r>
          </a:p>
          <a:p>
            <a:r>
              <a:rPr lang="nl-NL" sz="2200" dirty="0">
                <a:solidFill>
                  <a:srgbClr val="154C61"/>
                </a:solidFill>
              </a:rPr>
              <a:t>berekeningen?</a:t>
            </a:r>
          </a:p>
        </p:txBody>
      </p:sp>
      <p:sp>
        <p:nvSpPr>
          <p:cNvPr id="25" name="Tekstvak 24"/>
          <p:cNvSpPr txBox="1"/>
          <p:nvPr/>
        </p:nvSpPr>
        <p:spPr>
          <a:xfrm>
            <a:off x="3537103" y="3781374"/>
            <a:ext cx="3157339" cy="430887"/>
          </a:xfrm>
          <a:prstGeom prst="rect">
            <a:avLst/>
          </a:prstGeom>
          <a:noFill/>
        </p:spPr>
        <p:txBody>
          <a:bodyPr wrap="none" rtlCol="0">
            <a:spAutoFit/>
          </a:bodyPr>
          <a:lstStyle/>
          <a:p>
            <a:r>
              <a:rPr lang="nl-NL" sz="2200" dirty="0">
                <a:solidFill>
                  <a:srgbClr val="154C61"/>
                </a:solidFill>
              </a:rPr>
              <a:t>Wat moet de robot doen?</a:t>
            </a:r>
          </a:p>
        </p:txBody>
      </p:sp>
      <p:sp>
        <p:nvSpPr>
          <p:cNvPr id="26" name="Tekstvak 25"/>
          <p:cNvSpPr txBox="1"/>
          <p:nvPr/>
        </p:nvSpPr>
        <p:spPr>
          <a:xfrm>
            <a:off x="374493" y="4044392"/>
            <a:ext cx="2150460" cy="830997"/>
          </a:xfrm>
          <a:prstGeom prst="rect">
            <a:avLst/>
          </a:prstGeom>
          <a:noFill/>
        </p:spPr>
        <p:txBody>
          <a:bodyPr wrap="none" rtlCol="0">
            <a:spAutoFit/>
          </a:bodyPr>
          <a:lstStyle/>
          <a:p>
            <a:r>
              <a:rPr lang="nl-NL" sz="2200" dirty="0">
                <a:solidFill>
                  <a:srgbClr val="154C61"/>
                </a:solidFill>
              </a:rPr>
              <a:t>Welke variabelen</a:t>
            </a:r>
          </a:p>
          <a:p>
            <a:r>
              <a:rPr lang="nl-NL" sz="2200" dirty="0">
                <a:solidFill>
                  <a:srgbClr val="154C61"/>
                </a:solidFill>
              </a:rPr>
              <a:t>zijn er nodig</a:t>
            </a:r>
            <a:r>
              <a:rPr lang="nl-NL" sz="2600" dirty="0">
                <a:solidFill>
                  <a:srgbClr val="154C61"/>
                </a:solidFill>
              </a:rPr>
              <a:t>?</a:t>
            </a:r>
          </a:p>
        </p:txBody>
      </p:sp>
      <p:sp>
        <p:nvSpPr>
          <p:cNvPr id="27" name="Tekstvak 26"/>
          <p:cNvSpPr txBox="1"/>
          <p:nvPr/>
        </p:nvSpPr>
        <p:spPr>
          <a:xfrm>
            <a:off x="7918165" y="3880644"/>
            <a:ext cx="2061077" cy="769441"/>
          </a:xfrm>
          <a:prstGeom prst="rect">
            <a:avLst/>
          </a:prstGeom>
          <a:noFill/>
        </p:spPr>
        <p:txBody>
          <a:bodyPr wrap="none" rtlCol="0">
            <a:spAutoFit/>
          </a:bodyPr>
          <a:lstStyle/>
          <a:p>
            <a:r>
              <a:rPr lang="nl-NL" sz="2200" dirty="0">
                <a:solidFill>
                  <a:srgbClr val="154C61"/>
                </a:solidFill>
              </a:rPr>
              <a:t>Welke sensoren </a:t>
            </a:r>
          </a:p>
          <a:p>
            <a:r>
              <a:rPr lang="nl-NL" sz="2200" dirty="0">
                <a:solidFill>
                  <a:srgbClr val="154C61"/>
                </a:solidFill>
              </a:rPr>
              <a:t>moet hij lezen?</a:t>
            </a:r>
          </a:p>
        </p:txBody>
      </p:sp>
      <p:grpSp>
        <p:nvGrpSpPr>
          <p:cNvPr id="19" name="Groep 18">
            <a:extLst>
              <a:ext uri="{FF2B5EF4-FFF2-40B4-BE49-F238E27FC236}">
                <a16:creationId xmlns:a16="http://schemas.microsoft.com/office/drawing/2014/main" id="{2C43022D-5980-4F5A-B7B9-243C3E3C611B}"/>
              </a:ext>
            </a:extLst>
          </p:cNvPr>
          <p:cNvGrpSpPr/>
          <p:nvPr/>
        </p:nvGrpSpPr>
        <p:grpSpPr>
          <a:xfrm>
            <a:off x="1161000" y="1225376"/>
            <a:ext cx="1774379" cy="2555998"/>
            <a:chOff x="0" y="0"/>
            <a:chExt cx="2905760" cy="4836160"/>
          </a:xfrm>
        </p:grpSpPr>
        <p:pic>
          <p:nvPicPr>
            <p:cNvPr id="20" name="Afbeelding 19">
              <a:extLst>
                <a:ext uri="{FF2B5EF4-FFF2-40B4-BE49-F238E27FC236}">
                  <a16:creationId xmlns:a16="http://schemas.microsoft.com/office/drawing/2014/main" id="{474E132E-0B74-45DD-A1FA-279783998F56}"/>
                </a:ext>
              </a:extLst>
            </p:cNvPr>
            <p:cNvPicPr>
              <a:picLocks noChangeAspect="1"/>
            </p:cNvPicPr>
            <p:nvPr/>
          </p:nvPicPr>
          <p:blipFill rotWithShape="1">
            <a:blip r:embed="rId4"/>
            <a:srcRect t="-586" r="77566" b="33284"/>
            <a:stretch/>
          </p:blipFill>
          <p:spPr>
            <a:xfrm>
              <a:off x="142240" y="0"/>
              <a:ext cx="2763520" cy="4663440"/>
            </a:xfrm>
            <a:prstGeom prst="rect">
              <a:avLst/>
            </a:prstGeom>
          </p:spPr>
        </p:pic>
        <p:sp>
          <p:nvSpPr>
            <p:cNvPr id="21" name="Ovaal 20">
              <a:extLst>
                <a:ext uri="{FF2B5EF4-FFF2-40B4-BE49-F238E27FC236}">
                  <a16:creationId xmlns:a16="http://schemas.microsoft.com/office/drawing/2014/main" id="{0711FA37-B314-476A-B5DD-366F8CA14239}"/>
                </a:ext>
              </a:extLst>
            </p:cNvPr>
            <p:cNvSpPr/>
            <p:nvPr/>
          </p:nvSpPr>
          <p:spPr>
            <a:xfrm>
              <a:off x="0" y="843280"/>
              <a:ext cx="1097280" cy="399288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grpSp>
      <p:pic>
        <p:nvPicPr>
          <p:cNvPr id="22" name="Afbeelding 21">
            <a:extLst>
              <a:ext uri="{FF2B5EF4-FFF2-40B4-BE49-F238E27FC236}">
                <a16:creationId xmlns:a16="http://schemas.microsoft.com/office/drawing/2014/main" id="{D89CEDFA-C499-4F11-BC8D-4512562E889F}"/>
              </a:ext>
            </a:extLst>
          </p:cNvPr>
          <p:cNvPicPr/>
          <p:nvPr/>
        </p:nvPicPr>
        <p:blipFill>
          <a:blip r:embed="rId5">
            <a:extLst>
              <a:ext uri="{28A0092B-C50C-407E-A947-70E740481C1C}">
                <a14:useLocalDpi xmlns:a14="http://schemas.microsoft.com/office/drawing/2010/main" val="0"/>
              </a:ext>
            </a:extLst>
          </a:blip>
          <a:stretch>
            <a:fillRect/>
          </a:stretch>
        </p:blipFill>
        <p:spPr>
          <a:xfrm>
            <a:off x="8357682" y="1562294"/>
            <a:ext cx="1344295" cy="908050"/>
          </a:xfrm>
          <a:prstGeom prst="rect">
            <a:avLst/>
          </a:prstGeom>
        </p:spPr>
      </p:pic>
      <p:pic>
        <p:nvPicPr>
          <p:cNvPr id="29" name="Afbeelding 28">
            <a:extLst>
              <a:ext uri="{FF2B5EF4-FFF2-40B4-BE49-F238E27FC236}">
                <a16:creationId xmlns:a16="http://schemas.microsoft.com/office/drawing/2014/main" id="{8A114EBD-A1CB-425A-9EFB-E488E7BBBAE8}"/>
              </a:ext>
            </a:extLst>
          </p:cNvPr>
          <p:cNvPicPr/>
          <p:nvPr/>
        </p:nvPicPr>
        <p:blipFill>
          <a:blip r:embed="rId6">
            <a:extLst>
              <a:ext uri="{28A0092B-C50C-407E-A947-70E740481C1C}">
                <a14:useLocalDpi xmlns:a14="http://schemas.microsoft.com/office/drawing/2010/main" val="0"/>
              </a:ext>
            </a:extLst>
          </a:blip>
          <a:stretch>
            <a:fillRect/>
          </a:stretch>
        </p:blipFill>
        <p:spPr>
          <a:xfrm>
            <a:off x="9802690" y="1535907"/>
            <a:ext cx="1384300" cy="1441450"/>
          </a:xfrm>
          <a:prstGeom prst="rect">
            <a:avLst/>
          </a:prstGeom>
        </p:spPr>
      </p:pic>
      <p:pic>
        <p:nvPicPr>
          <p:cNvPr id="30" name="Afbeelding 29" descr="Afbeelding met tekst&#10;&#10;Automatisch gegenereerde beschrijving">
            <a:extLst>
              <a:ext uri="{FF2B5EF4-FFF2-40B4-BE49-F238E27FC236}">
                <a16:creationId xmlns:a16="http://schemas.microsoft.com/office/drawing/2014/main" id="{0496852E-EF11-4297-88BE-4D7D4E9C437B}"/>
              </a:ext>
            </a:extLst>
          </p:cNvPr>
          <p:cNvPicPr/>
          <p:nvPr/>
        </p:nvPicPr>
        <p:blipFill rotWithShape="1">
          <a:blip r:embed="rId7">
            <a:extLst>
              <a:ext uri="{28A0092B-C50C-407E-A947-70E740481C1C}">
                <a14:useLocalDpi xmlns:a14="http://schemas.microsoft.com/office/drawing/2010/main" val="0"/>
              </a:ext>
            </a:extLst>
          </a:blip>
          <a:srcRect l="2920" t="-482"/>
          <a:stretch/>
        </p:blipFill>
        <p:spPr>
          <a:xfrm>
            <a:off x="5159047" y="2012215"/>
            <a:ext cx="1873905" cy="1441450"/>
          </a:xfrm>
          <a:prstGeom prst="rect">
            <a:avLst/>
          </a:prstGeom>
        </p:spPr>
      </p:pic>
      <p:pic>
        <p:nvPicPr>
          <p:cNvPr id="31" name="Afbeelding 30">
            <a:extLst>
              <a:ext uri="{FF2B5EF4-FFF2-40B4-BE49-F238E27FC236}">
                <a16:creationId xmlns:a16="http://schemas.microsoft.com/office/drawing/2014/main" id="{98508C9D-9329-47CE-B146-50A9409F8A90}"/>
              </a:ext>
            </a:extLst>
          </p:cNvPr>
          <p:cNvPicPr/>
          <p:nvPr/>
        </p:nvPicPr>
        <p:blipFill>
          <a:blip r:embed="rId8">
            <a:extLst>
              <a:ext uri="{28A0092B-C50C-407E-A947-70E740481C1C}">
                <a14:useLocalDpi xmlns:a14="http://schemas.microsoft.com/office/drawing/2010/main" val="0"/>
              </a:ext>
            </a:extLst>
          </a:blip>
          <a:stretch>
            <a:fillRect/>
          </a:stretch>
        </p:blipFill>
        <p:spPr>
          <a:xfrm>
            <a:off x="319318" y="4947699"/>
            <a:ext cx="2659380" cy="1873885"/>
          </a:xfrm>
          <a:prstGeom prst="rect">
            <a:avLst/>
          </a:prstGeom>
        </p:spPr>
      </p:pic>
      <p:pic>
        <p:nvPicPr>
          <p:cNvPr id="32" name="Afbeelding 31">
            <a:extLst>
              <a:ext uri="{FF2B5EF4-FFF2-40B4-BE49-F238E27FC236}">
                <a16:creationId xmlns:a16="http://schemas.microsoft.com/office/drawing/2014/main" id="{76B1F36E-0102-4F88-ABDD-DCA95130B651}"/>
              </a:ext>
            </a:extLst>
          </p:cNvPr>
          <p:cNvPicPr>
            <a:picLocks noChangeAspect="1"/>
          </p:cNvPicPr>
          <p:nvPr/>
        </p:nvPicPr>
        <p:blipFill rotWithShape="1">
          <a:blip r:embed="rId9"/>
          <a:srcRect l="36651" t="37484" r="40283" b="27295"/>
          <a:stretch/>
        </p:blipFill>
        <p:spPr>
          <a:xfrm>
            <a:off x="4131159" y="4422228"/>
            <a:ext cx="2225960" cy="1911868"/>
          </a:xfrm>
          <a:prstGeom prst="rect">
            <a:avLst/>
          </a:prstGeom>
        </p:spPr>
      </p:pic>
      <p:pic>
        <p:nvPicPr>
          <p:cNvPr id="33" name="Afbeelding 32">
            <a:extLst>
              <a:ext uri="{FF2B5EF4-FFF2-40B4-BE49-F238E27FC236}">
                <a16:creationId xmlns:a16="http://schemas.microsoft.com/office/drawing/2014/main" id="{2685DA88-698E-4E9F-B777-E374040FD1BE}"/>
              </a:ext>
            </a:extLst>
          </p:cNvPr>
          <p:cNvPicPr>
            <a:picLocks noChangeAspect="1"/>
          </p:cNvPicPr>
          <p:nvPr/>
        </p:nvPicPr>
        <p:blipFill rotWithShape="1">
          <a:blip r:embed="rId10"/>
          <a:srcRect l="66792" t="25912" r="19340" b="50000"/>
          <a:stretch/>
        </p:blipFill>
        <p:spPr>
          <a:xfrm>
            <a:off x="7918165" y="4846635"/>
            <a:ext cx="1690777" cy="1651958"/>
          </a:xfrm>
          <a:prstGeom prst="rect">
            <a:avLst/>
          </a:prstGeom>
        </p:spPr>
      </p:pic>
    </p:spTree>
    <p:extLst>
      <p:ext uri="{BB962C8B-B14F-4D97-AF65-F5344CB8AC3E}">
        <p14:creationId xmlns:p14="http://schemas.microsoft.com/office/powerpoint/2010/main" val="2017140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8"/>
        <p:cNvGrpSpPr/>
        <p:nvPr/>
      </p:nvGrpSpPr>
      <p:grpSpPr>
        <a:xfrm>
          <a:off x="0" y="0"/>
          <a:ext cx="0" cy="0"/>
          <a:chOff x="0" y="0"/>
          <a:chExt cx="0" cy="0"/>
        </a:xfrm>
      </p:grpSpPr>
      <p:sp>
        <p:nvSpPr>
          <p:cNvPr id="9" name="Rechthoek 10">
            <a:extLst>
              <a:ext uri="{FF2B5EF4-FFF2-40B4-BE49-F238E27FC236}">
                <a16:creationId xmlns:a16="http://schemas.microsoft.com/office/drawing/2014/main" id="{0AF8FBCF-0679-44AE-B7F6-10AFA76DC7EB}"/>
              </a:ext>
            </a:extLst>
          </p:cNvPr>
          <p:cNvSpPr/>
          <p:nvPr/>
        </p:nvSpPr>
        <p:spPr>
          <a:xfrm>
            <a:off x="0" y="506717"/>
            <a:ext cx="6019800" cy="304799"/>
          </a:xfrm>
          <a:prstGeom prst="rect">
            <a:avLst/>
          </a:prstGeom>
          <a:solidFill>
            <a:srgbClr val="7AB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Shape 99">
            <a:extLst>
              <a:ext uri="{FF2B5EF4-FFF2-40B4-BE49-F238E27FC236}">
                <a16:creationId xmlns:a16="http://schemas.microsoft.com/office/drawing/2014/main" id="{6086C5CB-4DF7-904B-85BB-81CF2514FB17}"/>
              </a:ext>
            </a:extLst>
          </p:cNvPr>
          <p:cNvSpPr txBox="1">
            <a:spLocks noGrp="1"/>
          </p:cNvSpPr>
          <p:nvPr>
            <p:ph type="subTitle" idx="1"/>
          </p:nvPr>
        </p:nvSpPr>
        <p:spPr>
          <a:xfrm>
            <a:off x="319318" y="359407"/>
            <a:ext cx="10999312" cy="790500"/>
          </a:xfrm>
          <a:prstGeom prst="rect">
            <a:avLst/>
          </a:prstGeom>
          <a:noFill/>
          <a:ln>
            <a:noFill/>
          </a:ln>
        </p:spPr>
        <p:txBody>
          <a:bodyPr lIns="91425" tIns="45700" rIns="91425" bIns="45700" anchor="ctr" anchorCtr="0">
            <a:noAutofit/>
          </a:bodyPr>
          <a:lstStyle/>
          <a:p>
            <a:pPr lvl="0" algn="l">
              <a:lnSpc>
                <a:spcPct val="50000"/>
              </a:lnSpc>
              <a:buClr>
                <a:srgbClr val="000000"/>
              </a:buClr>
              <a:buSzPct val="25000"/>
            </a:pPr>
            <a:r>
              <a:rPr lang="nl-NL" sz="2000" b="1" spc="50" dirty="0">
                <a:solidFill>
                  <a:srgbClr val="154C61"/>
                </a:solidFill>
                <a:latin typeface="Tahoma" panose="020B0604030504040204" pitchFamily="34" charset="0"/>
                <a:ea typeface="Tahoma" panose="020B0604030504040204" pitchFamily="34" charset="0"/>
                <a:cs typeface="Tahoma" panose="020B0604030504040204" pitchFamily="34" charset="0"/>
                <a:sym typeface="Calibri"/>
              </a:rPr>
              <a:t>EEN PAAR PROGRAMMEERTIPS</a:t>
            </a:r>
            <a:endParaRPr lang="nl-NL" sz="2000" b="0" i="0" u="none" strike="noStrike" cap="none" dirty="0">
              <a:solidFill>
                <a:srgbClr val="000000"/>
              </a:solidFill>
              <a:latin typeface="Calibri"/>
              <a:ea typeface="Calibri"/>
              <a:cs typeface="Calibri"/>
              <a:sym typeface="Calibri"/>
            </a:endParaRPr>
          </a:p>
        </p:txBody>
      </p:sp>
      <p:sp>
        <p:nvSpPr>
          <p:cNvPr id="32" name="Tekstvak 31"/>
          <p:cNvSpPr txBox="1"/>
          <p:nvPr/>
        </p:nvSpPr>
        <p:spPr>
          <a:xfrm>
            <a:off x="319318" y="1297217"/>
            <a:ext cx="7933069" cy="5847755"/>
          </a:xfrm>
          <a:prstGeom prst="rect">
            <a:avLst/>
          </a:prstGeom>
          <a:noFill/>
        </p:spPr>
        <p:txBody>
          <a:bodyPr wrap="none" rtlCol="0">
            <a:spAutoFit/>
          </a:bodyPr>
          <a:lstStyle/>
          <a:p>
            <a:pPr marL="457200" indent="-457200">
              <a:buFont typeface="+mj-lt"/>
              <a:buAutoNum type="arabicPeriod"/>
            </a:pPr>
            <a:r>
              <a:rPr lang="nl-NL" sz="2200" dirty="0">
                <a:solidFill>
                  <a:srgbClr val="154C61"/>
                </a:solidFill>
              </a:rPr>
              <a:t>Zonder herhaalblokje is je </a:t>
            </a:r>
            <a:r>
              <a:rPr lang="nl-NL" sz="2200" dirty="0" err="1">
                <a:solidFill>
                  <a:srgbClr val="154C61"/>
                </a:solidFill>
              </a:rPr>
              <a:t>Leaphy</a:t>
            </a:r>
            <a:r>
              <a:rPr lang="nl-NL" sz="2200" dirty="0">
                <a:solidFill>
                  <a:srgbClr val="154C61"/>
                </a:solidFill>
              </a:rPr>
              <a:t> in 0,001 seconden klaar.</a:t>
            </a:r>
            <a:br>
              <a:rPr lang="nl-NL" sz="2200" dirty="0">
                <a:solidFill>
                  <a:srgbClr val="154C61"/>
                </a:solidFill>
              </a:rPr>
            </a:br>
            <a:endParaRPr lang="nl-NL" sz="2200" dirty="0">
              <a:solidFill>
                <a:srgbClr val="154C61"/>
              </a:solidFill>
            </a:endParaRPr>
          </a:p>
          <a:p>
            <a:pPr marL="457200" indent="-457200">
              <a:buFont typeface="+mj-lt"/>
              <a:buAutoNum type="arabicPeriod"/>
            </a:pPr>
            <a:endParaRPr lang="nl-NL" sz="2200" dirty="0">
              <a:solidFill>
                <a:srgbClr val="154C61"/>
              </a:solidFill>
            </a:endParaRPr>
          </a:p>
          <a:p>
            <a:pPr marL="457200" indent="-457200">
              <a:buFont typeface="+mj-lt"/>
              <a:buAutoNum type="arabicPeriod"/>
            </a:pPr>
            <a:endParaRPr lang="nl-NL" sz="2200" dirty="0">
              <a:solidFill>
                <a:srgbClr val="154C61"/>
              </a:solidFill>
            </a:endParaRPr>
          </a:p>
          <a:p>
            <a:pPr marL="457200" indent="-457200">
              <a:buFont typeface="+mj-lt"/>
              <a:buAutoNum type="arabicPeriod"/>
            </a:pPr>
            <a:endParaRPr lang="nl-NL" sz="2200" dirty="0">
              <a:solidFill>
                <a:srgbClr val="154C61"/>
              </a:solidFill>
            </a:endParaRPr>
          </a:p>
          <a:p>
            <a:pPr marL="457200" indent="-457200">
              <a:buFont typeface="+mj-lt"/>
              <a:buAutoNum type="arabicPeriod"/>
            </a:pPr>
            <a:r>
              <a:rPr lang="nl-NL" sz="2200" dirty="0">
                <a:solidFill>
                  <a:srgbClr val="154C61"/>
                </a:solidFill>
              </a:rPr>
              <a:t>Zonder wachtblokjes zijn opdrachten in 0,001 seconden voorbij.</a:t>
            </a:r>
          </a:p>
          <a:p>
            <a:pPr marL="457200" indent="-457200">
              <a:buFont typeface="+mj-lt"/>
              <a:buAutoNum type="arabicPeriod"/>
            </a:pPr>
            <a:endParaRPr lang="nl-NL" sz="2200" dirty="0">
              <a:solidFill>
                <a:srgbClr val="154C61"/>
              </a:solidFill>
            </a:endParaRPr>
          </a:p>
          <a:p>
            <a:pPr marL="457200" indent="-457200">
              <a:buFont typeface="+mj-lt"/>
              <a:buAutoNum type="arabicPeriod"/>
            </a:pPr>
            <a:endParaRPr lang="nl-NL" sz="2200" dirty="0">
              <a:solidFill>
                <a:srgbClr val="154C61"/>
              </a:solidFill>
            </a:endParaRPr>
          </a:p>
          <a:p>
            <a:pPr marL="457200" indent="-457200">
              <a:buFont typeface="+mj-lt"/>
              <a:buAutoNum type="arabicPeriod"/>
            </a:pPr>
            <a:endParaRPr lang="nl-NL" sz="2200" dirty="0">
              <a:solidFill>
                <a:srgbClr val="154C61"/>
              </a:solidFill>
            </a:endParaRPr>
          </a:p>
          <a:p>
            <a:pPr marL="457200" indent="-457200">
              <a:buFont typeface="+mj-lt"/>
              <a:buAutoNum type="arabicPeriod"/>
            </a:pPr>
            <a:endParaRPr lang="nl-NL" sz="2200" dirty="0">
              <a:solidFill>
                <a:srgbClr val="154C61"/>
              </a:solidFill>
            </a:endParaRPr>
          </a:p>
          <a:p>
            <a:pPr marL="457200" indent="-457200">
              <a:buFont typeface="+mj-lt"/>
              <a:buAutoNum type="arabicPeriod"/>
            </a:pPr>
            <a:r>
              <a:rPr lang="nl-NL" sz="2200" dirty="0">
                <a:solidFill>
                  <a:srgbClr val="154C61"/>
                </a:solidFill>
              </a:rPr>
              <a:t>Gebruik de kleiner-dan en groter-dan-blokjes </a:t>
            </a:r>
            <a:br>
              <a:rPr lang="nl-NL" sz="2200" dirty="0">
                <a:solidFill>
                  <a:srgbClr val="154C61"/>
                </a:solidFill>
              </a:rPr>
            </a:br>
            <a:r>
              <a:rPr lang="nl-NL" sz="2200" dirty="0">
                <a:solidFill>
                  <a:srgbClr val="154C61"/>
                </a:solidFill>
              </a:rPr>
              <a:t>om blokjes met getallen te vergelijken.</a:t>
            </a:r>
          </a:p>
          <a:p>
            <a:pPr marL="457200" indent="-457200">
              <a:buFont typeface="+mj-lt"/>
              <a:buAutoNum type="arabicPeriod"/>
            </a:pPr>
            <a:endParaRPr lang="nl-NL" sz="2200" dirty="0">
              <a:solidFill>
                <a:srgbClr val="154C61"/>
              </a:solidFill>
            </a:endParaRPr>
          </a:p>
          <a:p>
            <a:pPr marL="457200" indent="-457200">
              <a:buFont typeface="+mj-lt"/>
              <a:buAutoNum type="arabicPeriod"/>
            </a:pPr>
            <a:endParaRPr lang="nl-NL" sz="2200" dirty="0">
              <a:solidFill>
                <a:srgbClr val="154C61"/>
              </a:solidFill>
            </a:endParaRPr>
          </a:p>
          <a:p>
            <a:pPr marL="457200" indent="-457200">
              <a:buFont typeface="+mj-lt"/>
              <a:buAutoNum type="arabicPeriod"/>
            </a:pPr>
            <a:endParaRPr lang="nl-NL" sz="2200" dirty="0">
              <a:solidFill>
                <a:srgbClr val="154C61"/>
              </a:solidFill>
            </a:endParaRPr>
          </a:p>
          <a:p>
            <a:pPr marL="457200" indent="-457200">
              <a:buFont typeface="+mj-lt"/>
              <a:buAutoNum type="arabicPeriod"/>
            </a:pPr>
            <a:endParaRPr lang="nl-NL" sz="2200" dirty="0">
              <a:solidFill>
                <a:srgbClr val="154C61"/>
              </a:solidFill>
            </a:endParaRPr>
          </a:p>
          <a:p>
            <a:pPr marL="457200" indent="-457200">
              <a:buFont typeface="+mj-lt"/>
              <a:buAutoNum type="arabicPeriod"/>
            </a:pPr>
            <a:endParaRPr lang="nl-NL" sz="2200" dirty="0">
              <a:solidFill>
                <a:srgbClr val="154C61"/>
              </a:solidFill>
            </a:endParaRPr>
          </a:p>
        </p:txBody>
      </p:sp>
      <p:pic>
        <p:nvPicPr>
          <p:cNvPr id="12" name="Afbeelding 11">
            <a:extLst>
              <a:ext uri="{FF2B5EF4-FFF2-40B4-BE49-F238E27FC236}">
                <a16:creationId xmlns:a16="http://schemas.microsoft.com/office/drawing/2014/main" id="{82DAD2FD-814D-4791-925C-0C3D392B9CC6}"/>
              </a:ext>
            </a:extLst>
          </p:cNvPr>
          <p:cNvPicPr>
            <a:picLocks noChangeAspect="1"/>
          </p:cNvPicPr>
          <p:nvPr/>
        </p:nvPicPr>
        <p:blipFill rotWithShape="1">
          <a:blip r:embed="rId4"/>
          <a:srcRect l="36368" t="37484" r="51321" b="46163"/>
          <a:stretch/>
        </p:blipFill>
        <p:spPr>
          <a:xfrm>
            <a:off x="7583940" y="688146"/>
            <a:ext cx="1500998" cy="1121434"/>
          </a:xfrm>
          <a:prstGeom prst="rect">
            <a:avLst/>
          </a:prstGeom>
        </p:spPr>
      </p:pic>
      <p:pic>
        <p:nvPicPr>
          <p:cNvPr id="13" name="Afbeelding 12">
            <a:extLst>
              <a:ext uri="{FF2B5EF4-FFF2-40B4-BE49-F238E27FC236}">
                <a16:creationId xmlns:a16="http://schemas.microsoft.com/office/drawing/2014/main" id="{1F1D1406-D214-4264-8BE3-1DB06041B522}"/>
              </a:ext>
            </a:extLst>
          </p:cNvPr>
          <p:cNvPicPr>
            <a:picLocks noChangeAspect="1"/>
          </p:cNvPicPr>
          <p:nvPr/>
        </p:nvPicPr>
        <p:blipFill rotWithShape="1">
          <a:blip r:embed="rId5"/>
          <a:srcRect l="37642" t="60880" r="50047" b="29057"/>
          <a:stretch/>
        </p:blipFill>
        <p:spPr>
          <a:xfrm>
            <a:off x="8472461" y="2901862"/>
            <a:ext cx="1500998" cy="690114"/>
          </a:xfrm>
          <a:prstGeom prst="rect">
            <a:avLst/>
          </a:prstGeom>
        </p:spPr>
      </p:pic>
      <p:pic>
        <p:nvPicPr>
          <p:cNvPr id="14" name="Afbeelding 13">
            <a:extLst>
              <a:ext uri="{FF2B5EF4-FFF2-40B4-BE49-F238E27FC236}">
                <a16:creationId xmlns:a16="http://schemas.microsoft.com/office/drawing/2014/main" id="{A56F3AE7-0067-40F2-9D59-C388FC14DE66}"/>
              </a:ext>
            </a:extLst>
          </p:cNvPr>
          <p:cNvPicPr>
            <a:picLocks noChangeAspect="1"/>
          </p:cNvPicPr>
          <p:nvPr/>
        </p:nvPicPr>
        <p:blipFill rotWithShape="1">
          <a:blip r:embed="rId6"/>
          <a:srcRect l="60000" t="29937" r="27689" b="33837"/>
          <a:stretch/>
        </p:blipFill>
        <p:spPr>
          <a:xfrm>
            <a:off x="6792415" y="4014185"/>
            <a:ext cx="1500998" cy="2484408"/>
          </a:xfrm>
          <a:prstGeom prst="rect">
            <a:avLst/>
          </a:prstGeom>
        </p:spPr>
      </p:pic>
    </p:spTree>
    <p:extLst>
      <p:ext uri="{BB962C8B-B14F-4D97-AF65-F5344CB8AC3E}">
        <p14:creationId xmlns:p14="http://schemas.microsoft.com/office/powerpoint/2010/main" val="810173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8"/>
        <p:cNvGrpSpPr/>
        <p:nvPr/>
      </p:nvGrpSpPr>
      <p:grpSpPr>
        <a:xfrm>
          <a:off x="0" y="0"/>
          <a:ext cx="0" cy="0"/>
          <a:chOff x="0" y="0"/>
          <a:chExt cx="0" cy="0"/>
        </a:xfrm>
      </p:grpSpPr>
      <p:sp>
        <p:nvSpPr>
          <p:cNvPr id="9" name="Rechthoek 10">
            <a:extLst>
              <a:ext uri="{FF2B5EF4-FFF2-40B4-BE49-F238E27FC236}">
                <a16:creationId xmlns:a16="http://schemas.microsoft.com/office/drawing/2014/main" id="{0AF8FBCF-0679-44AE-B7F6-10AFA76DC7EB}"/>
              </a:ext>
            </a:extLst>
          </p:cNvPr>
          <p:cNvSpPr/>
          <p:nvPr/>
        </p:nvSpPr>
        <p:spPr>
          <a:xfrm>
            <a:off x="0" y="506717"/>
            <a:ext cx="6019800" cy="304799"/>
          </a:xfrm>
          <a:prstGeom prst="rect">
            <a:avLst/>
          </a:prstGeom>
          <a:solidFill>
            <a:srgbClr val="7AB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Shape 99">
            <a:extLst>
              <a:ext uri="{FF2B5EF4-FFF2-40B4-BE49-F238E27FC236}">
                <a16:creationId xmlns:a16="http://schemas.microsoft.com/office/drawing/2014/main" id="{6086C5CB-4DF7-904B-85BB-81CF2514FB17}"/>
              </a:ext>
            </a:extLst>
          </p:cNvPr>
          <p:cNvSpPr txBox="1">
            <a:spLocks noGrp="1"/>
          </p:cNvSpPr>
          <p:nvPr>
            <p:ph type="subTitle" idx="1"/>
          </p:nvPr>
        </p:nvSpPr>
        <p:spPr>
          <a:xfrm>
            <a:off x="319318" y="359407"/>
            <a:ext cx="10999312" cy="790500"/>
          </a:xfrm>
          <a:prstGeom prst="rect">
            <a:avLst/>
          </a:prstGeom>
          <a:noFill/>
          <a:ln>
            <a:noFill/>
          </a:ln>
        </p:spPr>
        <p:txBody>
          <a:bodyPr lIns="91425" tIns="45700" rIns="91425" bIns="45700" anchor="ctr" anchorCtr="0">
            <a:noAutofit/>
          </a:bodyPr>
          <a:lstStyle/>
          <a:p>
            <a:pPr lvl="0" algn="l">
              <a:lnSpc>
                <a:spcPct val="50000"/>
              </a:lnSpc>
              <a:buClr>
                <a:srgbClr val="000000"/>
              </a:buClr>
              <a:buSzPct val="25000"/>
            </a:pPr>
            <a:r>
              <a:rPr lang="nl-NL" sz="2000" b="1" spc="50" dirty="0">
                <a:solidFill>
                  <a:srgbClr val="154C61"/>
                </a:solidFill>
                <a:latin typeface="Tahoma" panose="020B0604030504040204" pitchFamily="34" charset="0"/>
                <a:ea typeface="Tahoma" panose="020B0604030504040204" pitchFamily="34" charset="0"/>
                <a:cs typeface="Tahoma" panose="020B0604030504040204" pitchFamily="34" charset="0"/>
                <a:sym typeface="Calibri"/>
              </a:rPr>
              <a:t>EEN PAAR PROGRAMMEERTIPS</a:t>
            </a:r>
            <a:endParaRPr lang="nl-NL" sz="2000" b="0" i="0" u="none" strike="noStrike" cap="none" dirty="0">
              <a:solidFill>
                <a:srgbClr val="000000"/>
              </a:solidFill>
              <a:latin typeface="Calibri"/>
              <a:ea typeface="Calibri"/>
              <a:cs typeface="Calibri"/>
              <a:sym typeface="Calibri"/>
            </a:endParaRPr>
          </a:p>
        </p:txBody>
      </p:sp>
      <p:sp>
        <p:nvSpPr>
          <p:cNvPr id="32" name="Tekstvak 31"/>
          <p:cNvSpPr txBox="1"/>
          <p:nvPr/>
        </p:nvSpPr>
        <p:spPr>
          <a:xfrm>
            <a:off x="168379" y="1297217"/>
            <a:ext cx="8028801" cy="6186309"/>
          </a:xfrm>
          <a:prstGeom prst="rect">
            <a:avLst/>
          </a:prstGeom>
          <a:noFill/>
        </p:spPr>
        <p:txBody>
          <a:bodyPr wrap="none" rtlCol="0">
            <a:spAutoFit/>
          </a:bodyPr>
          <a:lstStyle/>
          <a:p>
            <a:r>
              <a:rPr lang="nl-NL" sz="2200" dirty="0">
                <a:solidFill>
                  <a:srgbClr val="154C61"/>
                </a:solidFill>
              </a:rPr>
              <a:t>4. Blauwe en oranje blokjes passen in de groene vergelijkingsblokjes.</a:t>
            </a:r>
          </a:p>
          <a:p>
            <a:pPr marL="457200" indent="-457200">
              <a:buFont typeface="+mj-lt"/>
              <a:buAutoNum type="arabicPeriod"/>
            </a:pPr>
            <a:endParaRPr lang="nl-NL" sz="2200" dirty="0">
              <a:solidFill>
                <a:srgbClr val="154C61"/>
              </a:solidFill>
            </a:endParaRPr>
          </a:p>
          <a:p>
            <a:pPr marL="457200" indent="-457200">
              <a:buFont typeface="+mj-lt"/>
              <a:buAutoNum type="arabicPeriod"/>
            </a:pPr>
            <a:endParaRPr lang="nl-NL" sz="2200" dirty="0">
              <a:solidFill>
                <a:srgbClr val="154C61"/>
              </a:solidFill>
            </a:endParaRPr>
          </a:p>
          <a:p>
            <a:r>
              <a:rPr lang="nl-NL" sz="2200" dirty="0">
                <a:solidFill>
                  <a:srgbClr val="154C61"/>
                </a:solidFill>
              </a:rPr>
              <a:t>5. ALS-DAN-ANDERS vormt de basis van bijna ieder programma.</a:t>
            </a:r>
            <a:br>
              <a:rPr lang="nl-NL" sz="2200" dirty="0">
                <a:solidFill>
                  <a:srgbClr val="154C61"/>
                </a:solidFill>
              </a:rPr>
            </a:br>
            <a:r>
              <a:rPr lang="nl-NL" sz="2200" dirty="0">
                <a:solidFill>
                  <a:srgbClr val="154C61"/>
                </a:solidFill>
              </a:rPr>
              <a:t>(Heel soms zijn de ALS-DAN-blokjes handiger.)</a:t>
            </a:r>
          </a:p>
          <a:p>
            <a:endParaRPr lang="nl-NL" sz="2200" dirty="0">
              <a:solidFill>
                <a:srgbClr val="154C61"/>
              </a:solidFill>
            </a:endParaRPr>
          </a:p>
          <a:p>
            <a:endParaRPr lang="nl-NL" sz="2200" dirty="0">
              <a:solidFill>
                <a:srgbClr val="154C61"/>
              </a:solidFill>
            </a:endParaRPr>
          </a:p>
          <a:p>
            <a:endParaRPr lang="nl-NL" sz="2200" dirty="0">
              <a:solidFill>
                <a:srgbClr val="154C61"/>
              </a:solidFill>
            </a:endParaRPr>
          </a:p>
          <a:p>
            <a:endParaRPr lang="nl-NL" sz="2200" dirty="0">
              <a:solidFill>
                <a:srgbClr val="154C61"/>
              </a:solidFill>
            </a:endParaRPr>
          </a:p>
          <a:p>
            <a:endParaRPr lang="nl-NL" sz="2200" dirty="0">
              <a:solidFill>
                <a:srgbClr val="154C61"/>
              </a:solidFill>
            </a:endParaRPr>
          </a:p>
          <a:p>
            <a:endParaRPr lang="nl-NL" sz="2200" dirty="0">
              <a:solidFill>
                <a:srgbClr val="154C61"/>
              </a:solidFill>
            </a:endParaRPr>
          </a:p>
          <a:p>
            <a:r>
              <a:rPr lang="nl-NL" sz="2200" dirty="0">
                <a:solidFill>
                  <a:srgbClr val="154C61"/>
                </a:solidFill>
              </a:rPr>
              <a:t>Met ‘eigen blokken’ kun je zelf geschreven programmaatjes </a:t>
            </a:r>
          </a:p>
          <a:p>
            <a:r>
              <a:rPr lang="nl-NL" sz="2200" dirty="0">
                <a:solidFill>
                  <a:srgbClr val="154C61"/>
                </a:solidFill>
              </a:rPr>
              <a:t>Samenvoegen Heel handig bij wat langere programma’s!</a:t>
            </a:r>
          </a:p>
          <a:p>
            <a:pPr marL="457200" indent="-457200">
              <a:buFont typeface="+mj-lt"/>
              <a:buAutoNum type="arabicPeriod"/>
            </a:pPr>
            <a:endParaRPr lang="nl-NL" sz="2200" dirty="0">
              <a:solidFill>
                <a:srgbClr val="154C61"/>
              </a:solidFill>
            </a:endParaRPr>
          </a:p>
          <a:p>
            <a:pPr marL="457200" indent="-457200">
              <a:buFont typeface="+mj-lt"/>
              <a:buAutoNum type="arabicPeriod"/>
            </a:pPr>
            <a:endParaRPr lang="nl-NL" sz="2200" dirty="0">
              <a:solidFill>
                <a:srgbClr val="154C61"/>
              </a:solidFill>
            </a:endParaRPr>
          </a:p>
          <a:p>
            <a:pPr marL="457200" indent="-457200">
              <a:buFont typeface="+mj-lt"/>
              <a:buAutoNum type="arabicPeriod"/>
            </a:pPr>
            <a:endParaRPr lang="nl-NL" sz="2200" dirty="0">
              <a:solidFill>
                <a:srgbClr val="154C61"/>
              </a:solidFill>
            </a:endParaRPr>
          </a:p>
          <a:p>
            <a:pPr marL="457200" indent="-457200">
              <a:buFont typeface="+mj-lt"/>
              <a:buAutoNum type="arabicPeriod"/>
            </a:pPr>
            <a:endParaRPr lang="nl-NL" sz="2200" dirty="0">
              <a:solidFill>
                <a:srgbClr val="154C61"/>
              </a:solidFill>
            </a:endParaRPr>
          </a:p>
          <a:p>
            <a:pPr marL="457200" indent="-457200">
              <a:buFont typeface="+mj-lt"/>
              <a:buAutoNum type="arabicPeriod"/>
            </a:pPr>
            <a:endParaRPr lang="nl-NL" sz="2200" dirty="0">
              <a:solidFill>
                <a:srgbClr val="154C61"/>
              </a:solidFill>
            </a:endParaRPr>
          </a:p>
        </p:txBody>
      </p:sp>
      <p:pic>
        <p:nvPicPr>
          <p:cNvPr id="15" name="Afbeelding 14">
            <a:extLst>
              <a:ext uri="{FF2B5EF4-FFF2-40B4-BE49-F238E27FC236}">
                <a16:creationId xmlns:a16="http://schemas.microsoft.com/office/drawing/2014/main" id="{21EE41AE-6375-4BB5-B2F7-010725F2C0EE}"/>
              </a:ext>
            </a:extLst>
          </p:cNvPr>
          <p:cNvPicPr>
            <a:picLocks noChangeAspect="1"/>
          </p:cNvPicPr>
          <p:nvPr/>
        </p:nvPicPr>
        <p:blipFill rotWithShape="1">
          <a:blip r:embed="rId4"/>
          <a:srcRect l="58868" t="29937" r="19764" b="59497"/>
          <a:stretch/>
        </p:blipFill>
        <p:spPr>
          <a:xfrm>
            <a:off x="7970806" y="861252"/>
            <a:ext cx="2605179" cy="724620"/>
          </a:xfrm>
          <a:prstGeom prst="rect">
            <a:avLst/>
          </a:prstGeom>
        </p:spPr>
      </p:pic>
      <p:pic>
        <p:nvPicPr>
          <p:cNvPr id="16" name="Afbeelding 15">
            <a:extLst>
              <a:ext uri="{FF2B5EF4-FFF2-40B4-BE49-F238E27FC236}">
                <a16:creationId xmlns:a16="http://schemas.microsoft.com/office/drawing/2014/main" id="{F38BE2B6-BDC7-40FD-A151-0CFDEC32C0CD}"/>
              </a:ext>
            </a:extLst>
          </p:cNvPr>
          <p:cNvPicPr>
            <a:picLocks noChangeAspect="1"/>
          </p:cNvPicPr>
          <p:nvPr/>
        </p:nvPicPr>
        <p:blipFill rotWithShape="1">
          <a:blip r:embed="rId5"/>
          <a:srcRect l="60000" t="29937" r="22594" b="59497"/>
          <a:stretch/>
        </p:blipFill>
        <p:spPr>
          <a:xfrm>
            <a:off x="8101448" y="1526066"/>
            <a:ext cx="2122098" cy="724620"/>
          </a:xfrm>
          <a:prstGeom prst="rect">
            <a:avLst/>
          </a:prstGeom>
        </p:spPr>
      </p:pic>
      <p:pic>
        <p:nvPicPr>
          <p:cNvPr id="17" name="Afbeelding 16">
            <a:extLst>
              <a:ext uri="{FF2B5EF4-FFF2-40B4-BE49-F238E27FC236}">
                <a16:creationId xmlns:a16="http://schemas.microsoft.com/office/drawing/2014/main" id="{1AD10F2B-C42B-49F3-A203-C667B189D6A0}"/>
              </a:ext>
            </a:extLst>
          </p:cNvPr>
          <p:cNvPicPr>
            <a:picLocks noChangeAspect="1"/>
          </p:cNvPicPr>
          <p:nvPr/>
        </p:nvPicPr>
        <p:blipFill rotWithShape="1">
          <a:blip r:embed="rId6"/>
          <a:srcRect l="29717" t="43019" r="57972" b="17987"/>
          <a:stretch/>
        </p:blipFill>
        <p:spPr>
          <a:xfrm>
            <a:off x="8411998" y="2479535"/>
            <a:ext cx="1500998" cy="2674189"/>
          </a:xfrm>
          <a:prstGeom prst="rect">
            <a:avLst/>
          </a:prstGeom>
        </p:spPr>
      </p:pic>
      <p:pic>
        <p:nvPicPr>
          <p:cNvPr id="18" name="Afbeelding 17">
            <a:extLst>
              <a:ext uri="{FF2B5EF4-FFF2-40B4-BE49-F238E27FC236}">
                <a16:creationId xmlns:a16="http://schemas.microsoft.com/office/drawing/2014/main" id="{F1724B87-347E-42F2-8B29-E01DFDE4E604}"/>
              </a:ext>
            </a:extLst>
          </p:cNvPr>
          <p:cNvPicPr/>
          <p:nvPr/>
        </p:nvPicPr>
        <p:blipFill>
          <a:blip r:embed="rId7">
            <a:extLst>
              <a:ext uri="{28A0092B-C50C-407E-A947-70E740481C1C}">
                <a14:useLocalDpi xmlns:a14="http://schemas.microsoft.com/office/drawing/2010/main" val="0"/>
              </a:ext>
            </a:extLst>
          </a:blip>
          <a:stretch>
            <a:fillRect/>
          </a:stretch>
        </p:blipFill>
        <p:spPr>
          <a:xfrm>
            <a:off x="7304523" y="5382573"/>
            <a:ext cx="1856730" cy="867185"/>
          </a:xfrm>
          <a:prstGeom prst="rect">
            <a:avLst/>
          </a:prstGeom>
        </p:spPr>
      </p:pic>
    </p:spTree>
    <p:extLst>
      <p:ext uri="{BB962C8B-B14F-4D97-AF65-F5344CB8AC3E}">
        <p14:creationId xmlns:p14="http://schemas.microsoft.com/office/powerpoint/2010/main" val="1825599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8"/>
        <p:cNvGrpSpPr/>
        <p:nvPr/>
      </p:nvGrpSpPr>
      <p:grpSpPr>
        <a:xfrm>
          <a:off x="0" y="0"/>
          <a:ext cx="0" cy="0"/>
          <a:chOff x="0" y="0"/>
          <a:chExt cx="0" cy="0"/>
        </a:xfrm>
      </p:grpSpPr>
      <p:sp>
        <p:nvSpPr>
          <p:cNvPr id="9" name="Rechthoek 10">
            <a:extLst>
              <a:ext uri="{FF2B5EF4-FFF2-40B4-BE49-F238E27FC236}">
                <a16:creationId xmlns:a16="http://schemas.microsoft.com/office/drawing/2014/main" id="{0AF8FBCF-0679-44AE-B7F6-10AFA76DC7EB}"/>
              </a:ext>
            </a:extLst>
          </p:cNvPr>
          <p:cNvSpPr/>
          <p:nvPr/>
        </p:nvSpPr>
        <p:spPr>
          <a:xfrm>
            <a:off x="0" y="506717"/>
            <a:ext cx="6019800" cy="304799"/>
          </a:xfrm>
          <a:prstGeom prst="rect">
            <a:avLst/>
          </a:prstGeom>
          <a:solidFill>
            <a:srgbClr val="7AB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Shape 99">
            <a:extLst>
              <a:ext uri="{FF2B5EF4-FFF2-40B4-BE49-F238E27FC236}">
                <a16:creationId xmlns:a16="http://schemas.microsoft.com/office/drawing/2014/main" id="{6086C5CB-4DF7-904B-85BB-81CF2514FB17}"/>
              </a:ext>
            </a:extLst>
          </p:cNvPr>
          <p:cNvSpPr txBox="1">
            <a:spLocks noGrp="1"/>
          </p:cNvSpPr>
          <p:nvPr>
            <p:ph type="subTitle" idx="1"/>
          </p:nvPr>
        </p:nvSpPr>
        <p:spPr>
          <a:xfrm>
            <a:off x="319318" y="359407"/>
            <a:ext cx="10999312" cy="790500"/>
          </a:xfrm>
          <a:prstGeom prst="rect">
            <a:avLst/>
          </a:prstGeom>
          <a:noFill/>
          <a:ln>
            <a:noFill/>
          </a:ln>
        </p:spPr>
        <p:txBody>
          <a:bodyPr lIns="91425" tIns="45700" rIns="91425" bIns="45700" anchor="ctr" anchorCtr="0">
            <a:noAutofit/>
          </a:bodyPr>
          <a:lstStyle/>
          <a:p>
            <a:pPr lvl="0" algn="l">
              <a:lnSpc>
                <a:spcPct val="50000"/>
              </a:lnSpc>
              <a:buClr>
                <a:srgbClr val="000000"/>
              </a:buClr>
              <a:buSzPct val="25000"/>
            </a:pPr>
            <a:r>
              <a:rPr lang="nl-NL" sz="2000" b="1" spc="50" dirty="0">
                <a:solidFill>
                  <a:srgbClr val="154C61"/>
                </a:solidFill>
                <a:latin typeface="Tahoma" panose="020B0604030504040204" pitchFamily="34" charset="0"/>
                <a:ea typeface="Tahoma" panose="020B0604030504040204" pitchFamily="34" charset="0"/>
                <a:cs typeface="Tahoma" panose="020B0604030504040204" pitchFamily="34" charset="0"/>
                <a:sym typeface="Calibri"/>
              </a:rPr>
              <a:t>EEN PAAR PROGRAMMEERTIPS</a:t>
            </a:r>
            <a:endParaRPr lang="nl-NL" sz="2000" b="0" i="0" u="none" strike="noStrike" cap="none" dirty="0">
              <a:solidFill>
                <a:srgbClr val="000000"/>
              </a:solidFill>
              <a:latin typeface="Calibri"/>
              <a:ea typeface="Calibri"/>
              <a:cs typeface="Calibri"/>
              <a:sym typeface="Calibri"/>
            </a:endParaRPr>
          </a:p>
        </p:txBody>
      </p:sp>
      <p:pic>
        <p:nvPicPr>
          <p:cNvPr id="10" name="Afbeelding 9">
            <a:extLst>
              <a:ext uri="{FF2B5EF4-FFF2-40B4-BE49-F238E27FC236}">
                <a16:creationId xmlns:a16="http://schemas.microsoft.com/office/drawing/2014/main" id="{1FD7F4E7-AF22-4B1D-92B5-F201AFB8ED74}"/>
              </a:ext>
            </a:extLst>
          </p:cNvPr>
          <p:cNvPicPr/>
          <p:nvPr/>
        </p:nvPicPr>
        <p:blipFill rotWithShape="1">
          <a:blip r:embed="rId4"/>
          <a:srcRect r="1264" b="5574"/>
          <a:stretch/>
        </p:blipFill>
        <p:spPr bwMode="auto">
          <a:xfrm>
            <a:off x="6377916" y="2160707"/>
            <a:ext cx="4180816" cy="2536585"/>
          </a:xfrm>
          <a:prstGeom prst="rect">
            <a:avLst/>
          </a:prstGeom>
          <a:ln>
            <a:noFill/>
          </a:ln>
          <a:extLst>
            <a:ext uri="{53640926-AAD7-44D8-BBD7-CCE9431645EC}">
              <a14:shadowObscured xmlns:a14="http://schemas.microsoft.com/office/drawing/2010/main"/>
            </a:ext>
          </a:extLst>
        </p:spPr>
      </p:pic>
      <p:sp>
        <p:nvSpPr>
          <p:cNvPr id="2" name="Tekstvak 1">
            <a:extLst>
              <a:ext uri="{FF2B5EF4-FFF2-40B4-BE49-F238E27FC236}">
                <a16:creationId xmlns:a16="http://schemas.microsoft.com/office/drawing/2014/main" id="{266AC780-8EC5-46C2-B46D-59949EC131AB}"/>
              </a:ext>
            </a:extLst>
          </p:cNvPr>
          <p:cNvSpPr txBox="1"/>
          <p:nvPr/>
        </p:nvSpPr>
        <p:spPr>
          <a:xfrm>
            <a:off x="604083" y="2296632"/>
            <a:ext cx="3733139" cy="1785104"/>
          </a:xfrm>
          <a:prstGeom prst="rect">
            <a:avLst/>
          </a:prstGeom>
          <a:noFill/>
        </p:spPr>
        <p:txBody>
          <a:bodyPr wrap="square" rtlCol="0">
            <a:spAutoFit/>
          </a:bodyPr>
          <a:lstStyle/>
          <a:p>
            <a:r>
              <a:rPr lang="nl-NL" sz="2200" dirty="0">
                <a:solidFill>
                  <a:srgbClr val="154C61"/>
                </a:solidFill>
              </a:rPr>
              <a:t>Sleep de losse commandoblokken naar het midden van het beeld. Dit is het programmeerveld, hier bouw je je programma.</a:t>
            </a:r>
          </a:p>
        </p:txBody>
      </p:sp>
    </p:spTree>
    <p:extLst>
      <p:ext uri="{BB962C8B-B14F-4D97-AF65-F5344CB8AC3E}">
        <p14:creationId xmlns:p14="http://schemas.microsoft.com/office/powerpoint/2010/main" val="4261342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8"/>
        <p:cNvGrpSpPr/>
        <p:nvPr/>
      </p:nvGrpSpPr>
      <p:grpSpPr>
        <a:xfrm>
          <a:off x="0" y="0"/>
          <a:ext cx="0" cy="0"/>
          <a:chOff x="0" y="0"/>
          <a:chExt cx="0" cy="0"/>
        </a:xfrm>
      </p:grpSpPr>
      <p:sp>
        <p:nvSpPr>
          <p:cNvPr id="22" name="Ovaal 21"/>
          <p:cNvSpPr/>
          <p:nvPr/>
        </p:nvSpPr>
        <p:spPr>
          <a:xfrm>
            <a:off x="8578095" y="1394164"/>
            <a:ext cx="3093850" cy="4022876"/>
          </a:xfrm>
          <a:prstGeom prst="ellipse">
            <a:avLst/>
          </a:prstGeom>
          <a:gradFill flip="none" rotWithShape="1">
            <a:gsLst>
              <a:gs pos="0">
                <a:srgbClr val="7ABFA7">
                  <a:tint val="66000"/>
                  <a:satMod val="160000"/>
                </a:srgbClr>
              </a:gs>
              <a:gs pos="50000">
                <a:srgbClr val="7ABFA7">
                  <a:tint val="44500"/>
                  <a:satMod val="160000"/>
                </a:srgbClr>
              </a:gs>
              <a:gs pos="100000">
                <a:srgbClr val="7ABFA7">
                  <a:tint val="23500"/>
                  <a:satMod val="160000"/>
                </a:srgbClr>
              </a:gs>
            </a:gsLst>
            <a:lin ang="2700000" scaled="1"/>
            <a:tileRect/>
          </a:gradFill>
          <a:ln>
            <a:solidFill>
              <a:srgbClr val="038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al 3"/>
          <p:cNvSpPr/>
          <p:nvPr/>
        </p:nvSpPr>
        <p:spPr>
          <a:xfrm>
            <a:off x="3658339" y="1406308"/>
            <a:ext cx="4267725" cy="4311097"/>
          </a:xfrm>
          <a:prstGeom prst="ellipse">
            <a:avLst/>
          </a:prstGeom>
          <a:gradFill flip="none" rotWithShape="1">
            <a:gsLst>
              <a:gs pos="0">
                <a:srgbClr val="7ABFA7">
                  <a:tint val="66000"/>
                  <a:satMod val="160000"/>
                </a:srgbClr>
              </a:gs>
              <a:gs pos="50000">
                <a:srgbClr val="7ABFA7">
                  <a:tint val="44500"/>
                  <a:satMod val="160000"/>
                </a:srgbClr>
              </a:gs>
              <a:gs pos="100000">
                <a:srgbClr val="7ABFA7">
                  <a:tint val="23500"/>
                  <a:satMod val="160000"/>
                </a:srgbClr>
              </a:gs>
            </a:gsLst>
            <a:lin ang="2700000" scaled="1"/>
            <a:tileRect/>
          </a:gradFill>
          <a:ln>
            <a:solidFill>
              <a:srgbClr val="038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al 19"/>
          <p:cNvSpPr/>
          <p:nvPr/>
        </p:nvSpPr>
        <p:spPr>
          <a:xfrm>
            <a:off x="467132" y="1394163"/>
            <a:ext cx="2646597" cy="3365384"/>
          </a:xfrm>
          <a:prstGeom prst="ellipse">
            <a:avLst/>
          </a:prstGeom>
          <a:gradFill flip="none" rotWithShape="1">
            <a:gsLst>
              <a:gs pos="0">
                <a:srgbClr val="7ABFA7">
                  <a:tint val="66000"/>
                  <a:satMod val="160000"/>
                </a:srgbClr>
              </a:gs>
              <a:gs pos="50000">
                <a:srgbClr val="7ABFA7">
                  <a:tint val="44500"/>
                  <a:satMod val="160000"/>
                </a:srgbClr>
              </a:gs>
              <a:gs pos="100000">
                <a:srgbClr val="7ABFA7">
                  <a:tint val="23500"/>
                  <a:satMod val="160000"/>
                </a:srgbClr>
              </a:gs>
            </a:gsLst>
            <a:lin ang="2700000" scaled="1"/>
            <a:tileRect/>
          </a:gradFill>
          <a:ln>
            <a:solidFill>
              <a:srgbClr val="038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Shape 99">
            <a:extLst>
              <a:ext uri="{FF2B5EF4-FFF2-40B4-BE49-F238E27FC236}">
                <a16:creationId xmlns:a16="http://schemas.microsoft.com/office/drawing/2014/main" id="{6086C5CB-4DF7-904B-85BB-81CF2514FB17}"/>
              </a:ext>
            </a:extLst>
          </p:cNvPr>
          <p:cNvSpPr txBox="1">
            <a:spLocks noGrp="1"/>
          </p:cNvSpPr>
          <p:nvPr>
            <p:ph type="subTitle" idx="1"/>
          </p:nvPr>
        </p:nvSpPr>
        <p:spPr>
          <a:xfrm>
            <a:off x="755890" y="62195"/>
            <a:ext cx="10999312" cy="790500"/>
          </a:xfrm>
          <a:prstGeom prst="rect">
            <a:avLst/>
          </a:prstGeom>
          <a:noFill/>
          <a:ln>
            <a:noFill/>
          </a:ln>
        </p:spPr>
        <p:txBody>
          <a:bodyPr lIns="91425" tIns="45700" rIns="91425" bIns="45700" anchor="ctr" anchorCtr="0">
            <a:noAutofit/>
          </a:bodyPr>
          <a:lstStyle/>
          <a:p>
            <a:pPr lvl="0" algn="l">
              <a:lnSpc>
                <a:spcPct val="50000"/>
              </a:lnSpc>
              <a:buClr>
                <a:srgbClr val="000000"/>
              </a:buClr>
              <a:buSzPct val="25000"/>
            </a:pPr>
            <a:r>
              <a:rPr lang="nl-NL" sz="3000" b="1" spc="50" dirty="0">
                <a:solidFill>
                  <a:srgbClr val="154C61"/>
                </a:solidFill>
                <a:latin typeface="Tahoma" panose="020B0604030504040204" pitchFamily="34" charset="0"/>
                <a:ea typeface="Tahoma" panose="020B0604030504040204" pitchFamily="34" charset="0"/>
                <a:cs typeface="Tahoma" panose="020B0604030504040204" pitchFamily="34" charset="0"/>
                <a:sym typeface="Calibri"/>
              </a:rPr>
              <a:t>Hoe werkt </a:t>
            </a:r>
            <a:r>
              <a:rPr lang="nl-NL" sz="3000" b="1" spc="50" dirty="0" err="1">
                <a:solidFill>
                  <a:srgbClr val="154C61"/>
                </a:solidFill>
                <a:latin typeface="Tahoma" panose="020B0604030504040204" pitchFamily="34" charset="0"/>
                <a:ea typeface="Tahoma" panose="020B0604030504040204" pitchFamily="34" charset="0"/>
                <a:cs typeface="Tahoma" panose="020B0604030504040204" pitchFamily="34" charset="0"/>
                <a:sym typeface="Calibri"/>
              </a:rPr>
              <a:t>Leaphy</a:t>
            </a:r>
            <a:r>
              <a:rPr lang="nl-NL" sz="3000" b="1" spc="50" dirty="0">
                <a:solidFill>
                  <a:srgbClr val="154C61"/>
                </a:solidFill>
                <a:latin typeface="Tahoma" panose="020B0604030504040204" pitchFamily="34" charset="0"/>
                <a:ea typeface="Tahoma" panose="020B0604030504040204" pitchFamily="34" charset="0"/>
                <a:cs typeface="Tahoma" panose="020B0604030504040204" pitchFamily="34" charset="0"/>
                <a:sym typeface="Calibri"/>
              </a:rPr>
              <a:t>?</a:t>
            </a:r>
            <a:endParaRPr sz="500" b="0" i="0" u="none" strike="noStrike" cap="none" dirty="0">
              <a:solidFill>
                <a:srgbClr val="000000"/>
              </a:solidFill>
              <a:latin typeface="Calibri"/>
              <a:ea typeface="Calibri"/>
              <a:cs typeface="Calibri"/>
              <a:sym typeface="Calibri"/>
            </a:endParaRPr>
          </a:p>
        </p:txBody>
      </p:sp>
      <p:sp>
        <p:nvSpPr>
          <p:cNvPr id="19" name="Rechthoek 18">
            <a:extLst>
              <a:ext uri="{FF2B5EF4-FFF2-40B4-BE49-F238E27FC236}">
                <a16:creationId xmlns:a16="http://schemas.microsoft.com/office/drawing/2014/main" id="{15DA751E-75F9-1A4A-B725-0BC2B4C569D0}"/>
              </a:ext>
            </a:extLst>
          </p:cNvPr>
          <p:cNvSpPr/>
          <p:nvPr/>
        </p:nvSpPr>
        <p:spPr>
          <a:xfrm>
            <a:off x="0" y="218859"/>
            <a:ext cx="780312" cy="304799"/>
          </a:xfrm>
          <a:prstGeom prst="rect">
            <a:avLst/>
          </a:prstGeom>
          <a:solidFill>
            <a:srgbClr val="7AB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Afbeelding 8">
            <a:extLst>
              <a:ext uri="{FF2B5EF4-FFF2-40B4-BE49-F238E27FC236}">
                <a16:creationId xmlns:a16="http://schemas.microsoft.com/office/drawing/2014/main" id="{2AE83577-7CDA-7A47-9094-827DBF38CA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055281" y="3066209"/>
            <a:ext cx="3626884" cy="2047086"/>
          </a:xfrm>
          <a:prstGeom prst="rect">
            <a:avLst/>
          </a:prstGeom>
        </p:spPr>
      </p:pic>
      <p:pic>
        <p:nvPicPr>
          <p:cNvPr id="8" name="Afbeelding 7" descr="Image result for ultrasonic sensor arduino"/>
          <p:cNvPicPr/>
          <p:nvPr/>
        </p:nvPicPr>
        <p:blipFill rotWithShape="1">
          <a:blip r:embed="rId5" cstate="print">
            <a:extLst>
              <a:ext uri="{BEBA8EAE-BF5A-486C-A8C5-ECC9F3942E4B}">
                <a14:imgProps xmlns:a14="http://schemas.microsoft.com/office/drawing/2010/main">
                  <a14:imgLayer r:embed="rId6">
                    <a14:imgEffect>
                      <a14:backgroundRemoval t="23143" b="86000" l="0" r="97429"/>
                    </a14:imgEffect>
                  </a14:imgLayer>
                </a14:imgProps>
              </a:ext>
              <a:ext uri="{28A0092B-C50C-407E-A947-70E740481C1C}">
                <a14:useLocalDpi xmlns:a14="http://schemas.microsoft.com/office/drawing/2010/main" val="0"/>
              </a:ext>
            </a:extLst>
          </a:blip>
          <a:srcRect t="22719" b="19417"/>
          <a:stretch/>
        </p:blipFill>
        <p:spPr bwMode="auto">
          <a:xfrm rot="21189866">
            <a:off x="779897" y="1947947"/>
            <a:ext cx="1496266" cy="818860"/>
          </a:xfrm>
          <a:prstGeom prst="rect">
            <a:avLst/>
          </a:prstGeom>
          <a:noFill/>
          <a:ln>
            <a:noFill/>
          </a:ln>
          <a:extLst>
            <a:ext uri="{53640926-AAD7-44D8-BBD7-CCE9431645EC}">
              <a14:shadowObscured xmlns:a14="http://schemas.microsoft.com/office/drawing/2010/main"/>
            </a:ext>
          </a:extLst>
        </p:spPr>
      </p:pic>
      <p:pic>
        <p:nvPicPr>
          <p:cNvPr id="12" name="Afbeelding 11">
            <a:extLst>
              <a:ext uri="{FF2B5EF4-FFF2-40B4-BE49-F238E27FC236}">
                <a16:creationId xmlns:a16="http://schemas.microsoft.com/office/drawing/2014/main" id="{47F09066-C6B0-7248-8C57-702E00A32A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98907">
            <a:off x="9416159" y="1836668"/>
            <a:ext cx="850262" cy="1209897"/>
          </a:xfrm>
          <a:prstGeom prst="rect">
            <a:avLst/>
          </a:prstGeom>
        </p:spPr>
      </p:pic>
      <p:sp>
        <p:nvSpPr>
          <p:cNvPr id="3" name="Tekstvak 2"/>
          <p:cNvSpPr txBox="1"/>
          <p:nvPr/>
        </p:nvSpPr>
        <p:spPr>
          <a:xfrm>
            <a:off x="1665766" y="2569949"/>
            <a:ext cx="9044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154C61"/>
                </a:solidFill>
                <a:effectLst/>
                <a:uLnTx/>
                <a:uFillTx/>
                <a:latin typeface="Calibri" panose="020F0502020204030204"/>
                <a:ea typeface="+mn-ea"/>
                <a:cs typeface="+mn-cs"/>
              </a:rPr>
              <a:t>Sonar</a:t>
            </a:r>
          </a:p>
        </p:txBody>
      </p:sp>
      <p:sp>
        <p:nvSpPr>
          <p:cNvPr id="17" name="Tekstvak 16"/>
          <p:cNvSpPr txBox="1"/>
          <p:nvPr/>
        </p:nvSpPr>
        <p:spPr>
          <a:xfrm>
            <a:off x="1071932" y="913584"/>
            <a:ext cx="143699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600" b="0" i="0" u="none" strike="noStrike" kern="1200" cap="none" spc="0" normalizeH="0" baseline="0" noProof="0" dirty="0">
                <a:ln>
                  <a:noFill/>
                </a:ln>
                <a:solidFill>
                  <a:srgbClr val="154C61"/>
                </a:solidFill>
                <a:effectLst/>
                <a:uLnTx/>
                <a:uFillTx/>
                <a:latin typeface="Calibri" panose="020F0502020204030204"/>
                <a:ea typeface="+mn-ea"/>
                <a:cs typeface="+mn-cs"/>
              </a:rPr>
              <a:t>Sensoren</a:t>
            </a:r>
          </a:p>
        </p:txBody>
      </p:sp>
      <p:sp>
        <p:nvSpPr>
          <p:cNvPr id="18" name="Tekstvak 17"/>
          <p:cNvSpPr txBox="1"/>
          <p:nvPr/>
        </p:nvSpPr>
        <p:spPr>
          <a:xfrm>
            <a:off x="4610967" y="901720"/>
            <a:ext cx="2467599"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600" b="0" i="0" u="none" strike="noStrike" kern="1200" cap="none" spc="0" normalizeH="0" baseline="0" noProof="0" dirty="0" err="1">
                <a:ln>
                  <a:noFill/>
                </a:ln>
                <a:solidFill>
                  <a:srgbClr val="154C61"/>
                </a:solidFill>
                <a:effectLst/>
                <a:uLnTx/>
                <a:uFillTx/>
                <a:latin typeface="Calibri" panose="020F0502020204030204"/>
                <a:ea typeface="+mn-ea"/>
                <a:cs typeface="+mn-cs"/>
              </a:rPr>
              <a:t>Arduino</a:t>
            </a:r>
            <a:r>
              <a:rPr kumimoji="0" lang="nl-NL" sz="2600" b="0" i="0" u="none" strike="noStrike" kern="1200" cap="none" spc="0" normalizeH="0" baseline="0" noProof="0" dirty="0">
                <a:ln>
                  <a:noFill/>
                </a:ln>
                <a:solidFill>
                  <a:srgbClr val="154C61"/>
                </a:solidFill>
                <a:effectLst/>
                <a:uLnTx/>
                <a:uFillTx/>
                <a:latin typeface="Calibri" panose="020F0502020204030204"/>
                <a:ea typeface="+mn-ea"/>
                <a:cs typeface="+mn-cs"/>
              </a:rPr>
              <a:t> &amp; </a:t>
            </a:r>
            <a:r>
              <a:rPr kumimoji="0" lang="nl-NL" sz="2600" b="0" i="0" u="none" strike="noStrike" kern="1200" cap="none" spc="0" normalizeH="0" baseline="0" noProof="0" dirty="0" err="1">
                <a:ln>
                  <a:noFill/>
                </a:ln>
                <a:solidFill>
                  <a:srgbClr val="154C61"/>
                </a:solidFill>
                <a:effectLst/>
                <a:uLnTx/>
                <a:uFillTx/>
                <a:latin typeface="Calibri" panose="020F0502020204030204"/>
                <a:ea typeface="+mn-ea"/>
                <a:cs typeface="+mn-cs"/>
              </a:rPr>
              <a:t>Shield</a:t>
            </a:r>
            <a:endParaRPr kumimoji="0" lang="nl-NL" sz="2600" b="0" i="0" u="none" strike="noStrike" kern="1200" cap="none" spc="0" normalizeH="0" baseline="0" noProof="0" dirty="0">
              <a:ln>
                <a:noFill/>
              </a:ln>
              <a:solidFill>
                <a:srgbClr val="154C61"/>
              </a:solidFill>
              <a:effectLst/>
              <a:uLnTx/>
              <a:uFillTx/>
              <a:latin typeface="Calibri" panose="020F0502020204030204"/>
              <a:ea typeface="+mn-ea"/>
              <a:cs typeface="+mn-cs"/>
            </a:endParaRPr>
          </a:p>
        </p:txBody>
      </p:sp>
      <p:sp>
        <p:nvSpPr>
          <p:cNvPr id="26" name="Tekstvak 25"/>
          <p:cNvSpPr txBox="1"/>
          <p:nvPr/>
        </p:nvSpPr>
        <p:spPr>
          <a:xfrm>
            <a:off x="9419948" y="918778"/>
            <a:ext cx="169995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600" b="0" i="0" u="none" strike="noStrike" kern="1200" cap="none" spc="0" normalizeH="0" baseline="0" noProof="0" dirty="0">
                <a:ln>
                  <a:noFill/>
                </a:ln>
                <a:solidFill>
                  <a:srgbClr val="154C61"/>
                </a:solidFill>
                <a:effectLst/>
                <a:uLnTx/>
                <a:uFillTx/>
                <a:latin typeface="Calibri" panose="020F0502020204030204"/>
                <a:ea typeface="+mn-ea"/>
                <a:cs typeface="+mn-cs"/>
              </a:rPr>
              <a:t>Actuatoren</a:t>
            </a:r>
          </a:p>
        </p:txBody>
      </p:sp>
      <p:sp>
        <p:nvSpPr>
          <p:cNvPr id="27" name="Tekstvak 26"/>
          <p:cNvSpPr txBox="1"/>
          <p:nvPr/>
        </p:nvSpPr>
        <p:spPr>
          <a:xfrm>
            <a:off x="9249902" y="4550689"/>
            <a:ext cx="18415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154C61"/>
                </a:solidFill>
                <a:effectLst/>
                <a:uLnTx/>
                <a:uFillTx/>
                <a:latin typeface="Calibri" panose="020F0502020204030204"/>
                <a:ea typeface="+mn-ea"/>
                <a:cs typeface="+mn-cs"/>
              </a:rPr>
              <a:t>Wielmotoren</a:t>
            </a:r>
          </a:p>
        </p:txBody>
      </p:sp>
      <p:sp>
        <p:nvSpPr>
          <p:cNvPr id="29" name="Tekstvak 28"/>
          <p:cNvSpPr txBox="1"/>
          <p:nvPr/>
        </p:nvSpPr>
        <p:spPr>
          <a:xfrm>
            <a:off x="10125020" y="2711448"/>
            <a:ext cx="14176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154C61"/>
                </a:solidFill>
                <a:effectLst/>
                <a:uLnTx/>
                <a:uFillTx/>
                <a:latin typeface="Calibri" panose="020F0502020204030204"/>
                <a:ea typeface="+mn-ea"/>
                <a:cs typeface="+mn-cs"/>
              </a:rPr>
              <a:t>RGB-</a:t>
            </a:r>
            <a:r>
              <a:rPr kumimoji="0" lang="nl-NL" sz="2400" b="0" i="0" u="none" strike="noStrike" kern="1200" cap="none" spc="0" normalizeH="0" baseline="0" noProof="0" dirty="0" err="1">
                <a:ln>
                  <a:noFill/>
                </a:ln>
                <a:solidFill>
                  <a:srgbClr val="154C61"/>
                </a:solidFill>
                <a:effectLst/>
                <a:uLnTx/>
                <a:uFillTx/>
                <a:latin typeface="Calibri" panose="020F0502020204030204"/>
                <a:ea typeface="+mn-ea"/>
                <a:cs typeface="+mn-cs"/>
              </a:rPr>
              <a:t>ledje</a:t>
            </a:r>
            <a:endParaRPr kumimoji="0" lang="nl-NL" sz="2400" b="0" i="0" u="none" strike="noStrike" kern="1200" cap="none" spc="0" normalizeH="0" baseline="0" noProof="0" dirty="0">
              <a:ln>
                <a:noFill/>
              </a:ln>
              <a:solidFill>
                <a:srgbClr val="154C61"/>
              </a:solidFill>
              <a:effectLst/>
              <a:uLnTx/>
              <a:uFillTx/>
              <a:latin typeface="Calibri" panose="020F0502020204030204"/>
              <a:ea typeface="+mn-ea"/>
              <a:cs typeface="+mn-cs"/>
            </a:endParaRPr>
          </a:p>
        </p:txBody>
      </p:sp>
      <p:sp>
        <p:nvSpPr>
          <p:cNvPr id="31" name="Pijl-rechts 30"/>
          <p:cNvSpPr/>
          <p:nvPr/>
        </p:nvSpPr>
        <p:spPr>
          <a:xfrm rot="19507446">
            <a:off x="1640805" y="5122354"/>
            <a:ext cx="2624726" cy="170441"/>
          </a:xfrm>
          <a:prstGeom prst="rightArrow">
            <a:avLst/>
          </a:prstGeom>
          <a:solidFill>
            <a:schemeClr val="accent6">
              <a:lumMod val="20000"/>
              <a:lumOff val="80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Afbeelding 14"/>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30" b="100000" l="3509" r="96986">
                        <a14:foregroundMark x1="4005" y1="56409" x2="4005" y2="56409"/>
                        <a14:foregroundMark x1="6400" y1="49412" x2="6400" y2="49412"/>
                        <a14:foregroundMark x1="7349" y1="53065" x2="7349" y2="53065"/>
                        <a14:foregroundMark x1="4789" y1="97709" x2="4789" y2="97709"/>
                      </a14:backgroundRemoval>
                    </a14:imgEffect>
                  </a14:imgLayer>
                </a14:imgProps>
              </a:ext>
              <a:ext uri="{28A0092B-C50C-407E-A947-70E740481C1C}">
                <a14:useLocalDpi xmlns:a14="http://schemas.microsoft.com/office/drawing/2010/main" val="0"/>
              </a:ext>
            </a:extLst>
          </a:blip>
          <a:srcRect b="10480"/>
          <a:stretch/>
        </p:blipFill>
        <p:spPr>
          <a:xfrm>
            <a:off x="-64576" y="4759547"/>
            <a:ext cx="3572252" cy="2131920"/>
          </a:xfrm>
          <a:prstGeom prst="rect">
            <a:avLst/>
          </a:prstGeom>
        </p:spPr>
      </p:pic>
      <p:sp>
        <p:nvSpPr>
          <p:cNvPr id="33" name="Pijl-rechts 32"/>
          <p:cNvSpPr/>
          <p:nvPr/>
        </p:nvSpPr>
        <p:spPr>
          <a:xfrm>
            <a:off x="2549801" y="2164192"/>
            <a:ext cx="1767616" cy="738451"/>
          </a:xfrm>
          <a:prstGeom prst="rightArrow">
            <a:avLst>
              <a:gd name="adj1" fmla="val 50000"/>
              <a:gd name="adj2" fmla="val 63725"/>
            </a:avLst>
          </a:prstGeom>
          <a:gradFill flip="none" rotWithShape="1">
            <a:gsLst>
              <a:gs pos="0">
                <a:srgbClr val="7ABFA7">
                  <a:tint val="66000"/>
                  <a:satMod val="160000"/>
                </a:srgbClr>
              </a:gs>
              <a:gs pos="50000">
                <a:srgbClr val="7ABFA7">
                  <a:tint val="44500"/>
                  <a:satMod val="160000"/>
                </a:srgbClr>
              </a:gs>
              <a:gs pos="100000">
                <a:srgbClr val="7ABFA7">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kstvak 33"/>
          <p:cNvSpPr txBox="1"/>
          <p:nvPr/>
        </p:nvSpPr>
        <p:spPr>
          <a:xfrm rot="21593761">
            <a:off x="2713970" y="2287195"/>
            <a:ext cx="14802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600" b="1" i="0" u="none" strike="noStrike" kern="1200" cap="none" spc="0" normalizeH="0" baseline="0" noProof="0" dirty="0">
                <a:ln>
                  <a:noFill/>
                </a:ln>
                <a:solidFill>
                  <a:srgbClr val="154C61"/>
                </a:solidFill>
                <a:effectLst/>
                <a:uLnTx/>
                <a:uFillTx/>
                <a:latin typeface="Calibri" panose="020F0502020204030204"/>
                <a:ea typeface="+mn-ea"/>
                <a:cs typeface="+mn-cs"/>
              </a:rPr>
              <a:t>VOELEN</a:t>
            </a:r>
          </a:p>
        </p:txBody>
      </p:sp>
      <p:sp>
        <p:nvSpPr>
          <p:cNvPr id="38" name="Pijl-rechts 37"/>
          <p:cNvSpPr/>
          <p:nvPr/>
        </p:nvSpPr>
        <p:spPr>
          <a:xfrm>
            <a:off x="7382809" y="2169716"/>
            <a:ext cx="1767616" cy="738451"/>
          </a:xfrm>
          <a:prstGeom prst="rightArrow">
            <a:avLst>
              <a:gd name="adj1" fmla="val 50000"/>
              <a:gd name="adj2" fmla="val 63725"/>
            </a:avLst>
          </a:prstGeom>
          <a:gradFill flip="none" rotWithShape="1">
            <a:gsLst>
              <a:gs pos="0">
                <a:srgbClr val="7ABFA7">
                  <a:tint val="66000"/>
                  <a:satMod val="160000"/>
                </a:srgbClr>
              </a:gs>
              <a:gs pos="50000">
                <a:srgbClr val="7ABFA7">
                  <a:tint val="44500"/>
                  <a:satMod val="160000"/>
                </a:srgbClr>
              </a:gs>
              <a:gs pos="100000">
                <a:srgbClr val="7ABFA7">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kstvak 35"/>
          <p:cNvSpPr txBox="1"/>
          <p:nvPr/>
        </p:nvSpPr>
        <p:spPr>
          <a:xfrm rot="21593761">
            <a:off x="7751850" y="2292719"/>
            <a:ext cx="105229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600" b="1" i="0" u="none" strike="noStrike" kern="1200" cap="none" spc="0" normalizeH="0" baseline="0" noProof="0" dirty="0">
                <a:ln>
                  <a:noFill/>
                </a:ln>
                <a:solidFill>
                  <a:srgbClr val="154C61"/>
                </a:solidFill>
                <a:effectLst/>
                <a:uLnTx/>
                <a:uFillTx/>
                <a:latin typeface="Calibri" panose="020F0502020204030204"/>
                <a:ea typeface="+mn-ea"/>
                <a:cs typeface="+mn-cs"/>
              </a:rPr>
              <a:t>DOEN</a:t>
            </a:r>
          </a:p>
        </p:txBody>
      </p:sp>
      <p:sp>
        <p:nvSpPr>
          <p:cNvPr id="40" name="Tekstvak 39"/>
          <p:cNvSpPr txBox="1"/>
          <p:nvPr/>
        </p:nvSpPr>
        <p:spPr>
          <a:xfrm rot="21593761">
            <a:off x="4715890" y="2277129"/>
            <a:ext cx="2188715" cy="492443"/>
          </a:xfrm>
          <a:prstGeom prst="rect">
            <a:avLst/>
          </a:prstGeom>
          <a:gradFill flip="none" rotWithShape="1">
            <a:gsLst>
              <a:gs pos="0">
                <a:srgbClr val="7ABFA7">
                  <a:tint val="66000"/>
                  <a:satMod val="160000"/>
                </a:srgbClr>
              </a:gs>
              <a:gs pos="50000">
                <a:srgbClr val="7ABFA7">
                  <a:tint val="44500"/>
                  <a:satMod val="160000"/>
                </a:srgbClr>
              </a:gs>
              <a:gs pos="100000">
                <a:srgbClr val="7ABFA7">
                  <a:tint val="23500"/>
                  <a:satMod val="160000"/>
                </a:srgbClr>
              </a:gs>
            </a:gsLst>
            <a:lin ang="270000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600" b="1" i="0" u="none" strike="noStrike" kern="1200" cap="none" spc="0" normalizeH="0" baseline="0" noProof="0" dirty="0">
                <a:ln>
                  <a:noFill/>
                </a:ln>
                <a:solidFill>
                  <a:srgbClr val="154C61"/>
                </a:solidFill>
                <a:effectLst/>
                <a:uLnTx/>
                <a:uFillTx/>
                <a:latin typeface="Calibri" panose="020F0502020204030204"/>
                <a:ea typeface="+mn-ea"/>
                <a:cs typeface="+mn-cs"/>
              </a:rPr>
              <a:t>DENKEN</a:t>
            </a:r>
          </a:p>
        </p:txBody>
      </p:sp>
      <p:sp>
        <p:nvSpPr>
          <p:cNvPr id="10" name="Gekromde pijl-rechts 9"/>
          <p:cNvSpPr/>
          <p:nvPr/>
        </p:nvSpPr>
        <p:spPr>
          <a:xfrm>
            <a:off x="4652671" y="2005278"/>
            <a:ext cx="1101015" cy="1176075"/>
          </a:xfrm>
          <a:prstGeom prst="curvedRightArrow">
            <a:avLst/>
          </a:prstGeom>
          <a:gradFill flip="none" rotWithShape="1">
            <a:gsLst>
              <a:gs pos="0">
                <a:srgbClr val="7ABFA7">
                  <a:tint val="66000"/>
                  <a:satMod val="160000"/>
                </a:srgbClr>
              </a:gs>
              <a:gs pos="50000">
                <a:srgbClr val="7ABFA7">
                  <a:tint val="44500"/>
                  <a:satMod val="160000"/>
                </a:srgbClr>
              </a:gs>
              <a:gs pos="100000">
                <a:srgbClr val="7ABFA7">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ekromde pijl-rechts 40"/>
          <p:cNvSpPr/>
          <p:nvPr/>
        </p:nvSpPr>
        <p:spPr>
          <a:xfrm rot="10800000">
            <a:off x="5803659" y="1871236"/>
            <a:ext cx="1101015" cy="1206858"/>
          </a:xfrm>
          <a:prstGeom prst="curvedRightArrow">
            <a:avLst/>
          </a:prstGeom>
          <a:gradFill flip="none" rotWithShape="1">
            <a:gsLst>
              <a:gs pos="0">
                <a:srgbClr val="7ABFA7">
                  <a:tint val="66000"/>
                  <a:satMod val="160000"/>
                </a:srgbClr>
              </a:gs>
              <a:gs pos="50000">
                <a:srgbClr val="7ABFA7">
                  <a:tint val="44500"/>
                  <a:satMod val="160000"/>
                </a:srgbClr>
              </a:gs>
              <a:gs pos="100000">
                <a:srgbClr val="7ABFA7">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Pijl-rechts 43"/>
          <p:cNvSpPr/>
          <p:nvPr/>
        </p:nvSpPr>
        <p:spPr>
          <a:xfrm rot="13929174">
            <a:off x="6735221" y="5478955"/>
            <a:ext cx="1397951" cy="158767"/>
          </a:xfrm>
          <a:prstGeom prst="rightArrow">
            <a:avLst/>
          </a:prstGeom>
          <a:solidFill>
            <a:schemeClr val="accent6">
              <a:lumMod val="20000"/>
              <a:lumOff val="80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Image result for 6 aa batteries"/>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9750" b="76750" l="0" r="100000">
                        <a14:foregroundMark x1="11750" y1="26250" x2="12250" y2="59000"/>
                        <a14:foregroundMark x1="8750" y1="25000" x2="15500" y2="25500"/>
                        <a14:foregroundMark x1="24250" y1="26000" x2="29750" y2="25500"/>
                        <a14:foregroundMark x1="39000" y1="26000" x2="47000" y2="25500"/>
                        <a14:foregroundMark x1="56000" y1="25500" x2="63750" y2="26250"/>
                        <a14:foregroundMark x1="69500" y1="25250" x2="76750" y2="26000"/>
                        <a14:foregroundMark x1="87250" y1="25250" x2="91250" y2="25000"/>
                        <a14:foregroundMark x1="41250" y1="25250" x2="44250" y2="24250"/>
                        <a14:foregroundMark x1="40000" y1="24250" x2="41500" y2="24250"/>
                        <a14:foregroundMark x1="25750" y1="25250" x2="25750" y2="24250"/>
                      </a14:backgroundRemoval>
                    </a14:imgEffect>
                  </a14:imgLayer>
                </a14:imgProps>
              </a:ext>
              <a:ext uri="{28A0092B-C50C-407E-A947-70E740481C1C}">
                <a14:useLocalDpi xmlns:a14="http://schemas.microsoft.com/office/drawing/2010/main" val="0"/>
              </a:ext>
            </a:extLst>
          </a:blip>
          <a:srcRect t="21670" b="24771"/>
          <a:stretch/>
        </p:blipFill>
        <p:spPr bwMode="auto">
          <a:xfrm rot="21277525">
            <a:off x="6887219" y="5808710"/>
            <a:ext cx="1742753" cy="933381"/>
          </a:xfrm>
          <a:prstGeom prst="rect">
            <a:avLst/>
          </a:prstGeom>
          <a:noFill/>
          <a:extLst>
            <a:ext uri="{909E8E84-426E-40DD-AFC4-6F175D3DCCD1}">
              <a14:hiddenFill xmlns:a14="http://schemas.microsoft.com/office/drawing/2010/main">
                <a:solidFill>
                  <a:srgbClr val="FFFFFF"/>
                </a:solidFill>
              </a14:hiddenFill>
            </a:ext>
          </a:extLst>
        </p:spPr>
      </p:pic>
      <p:pic>
        <p:nvPicPr>
          <p:cNvPr id="30" name="Shape 385">
            <a:extLst>
              <a:ext uri="{FF2B5EF4-FFF2-40B4-BE49-F238E27FC236}">
                <a16:creationId xmlns:a16="http://schemas.microsoft.com/office/drawing/2014/main" id="{E2E60EB8-EE2F-0841-A9DC-F1766A8A6538}"/>
              </a:ext>
            </a:extLst>
          </p:cNvPr>
          <p:cNvPicPr preferRelativeResize="0"/>
          <p:nvPr/>
        </p:nvPicPr>
        <p:blipFill rotWithShape="1">
          <a:blip r:embed="rId12">
            <a:alphaModFix/>
            <a:extLst>
              <a:ext uri="{BEBA8EAE-BF5A-486C-A8C5-ECC9F3942E4B}">
                <a14:imgProps xmlns:a14="http://schemas.microsoft.com/office/drawing/2010/main">
                  <a14:imgLayer r:embed="rId13">
                    <a14:imgEffect>
                      <a14:backgroundRemoval t="10000" b="90000" l="10000" r="90000">
                        <a14:backgroundMark x1="51094" y1="74583" x2="51094" y2="74583"/>
                      </a14:backgroundRemoval>
                    </a14:imgEffect>
                  </a14:imgLayer>
                </a14:imgProps>
              </a:ext>
            </a:extLst>
          </a:blip>
          <a:srcRect/>
          <a:stretch/>
        </p:blipFill>
        <p:spPr>
          <a:xfrm rot="19937809">
            <a:off x="8953495" y="3317144"/>
            <a:ext cx="1331397" cy="922901"/>
          </a:xfrm>
          <a:prstGeom prst="rect">
            <a:avLst/>
          </a:prstGeom>
          <a:noFill/>
          <a:ln>
            <a:noFill/>
          </a:ln>
        </p:spPr>
      </p:pic>
      <p:pic>
        <p:nvPicPr>
          <p:cNvPr id="35" name="Shape 385">
            <a:extLst>
              <a:ext uri="{FF2B5EF4-FFF2-40B4-BE49-F238E27FC236}">
                <a16:creationId xmlns:a16="http://schemas.microsoft.com/office/drawing/2014/main" id="{E2E60EB8-EE2F-0841-A9DC-F1766A8A6538}"/>
              </a:ext>
            </a:extLst>
          </p:cNvPr>
          <p:cNvPicPr preferRelativeResize="0"/>
          <p:nvPr/>
        </p:nvPicPr>
        <p:blipFill rotWithShape="1">
          <a:blip r:embed="rId12">
            <a:alphaModFix/>
            <a:extLst>
              <a:ext uri="{BEBA8EAE-BF5A-486C-A8C5-ECC9F3942E4B}">
                <a14:imgProps xmlns:a14="http://schemas.microsoft.com/office/drawing/2010/main">
                  <a14:imgLayer r:embed="rId13">
                    <a14:imgEffect>
                      <a14:backgroundRemoval t="10000" b="90000" l="10000" r="90000">
                        <a14:backgroundMark x1="51094" y1="74583" x2="51094" y2="74583"/>
                      </a14:backgroundRemoval>
                    </a14:imgEffect>
                  </a14:imgLayer>
                </a14:imgProps>
              </a:ext>
            </a:extLst>
          </a:blip>
          <a:srcRect/>
          <a:stretch/>
        </p:blipFill>
        <p:spPr>
          <a:xfrm rot="20127499">
            <a:off x="9450519" y="3726679"/>
            <a:ext cx="1506113" cy="976663"/>
          </a:xfrm>
          <a:prstGeom prst="rect">
            <a:avLst/>
          </a:prstGeom>
          <a:noFill/>
          <a:ln>
            <a:noFill/>
          </a:ln>
        </p:spPr>
      </p:pic>
      <p:pic>
        <p:nvPicPr>
          <p:cNvPr id="4098" name="Picture 2" descr="Image result for LIGHT SENSOR ARDUINO"/>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9639" b="89960" l="2410" r="98795"/>
                    </a14:imgEffect>
                  </a14:imgLayer>
                </a14:imgProps>
              </a:ext>
              <a:ext uri="{28A0092B-C50C-407E-A947-70E740481C1C}">
                <a14:useLocalDpi xmlns:a14="http://schemas.microsoft.com/office/drawing/2010/main" val="0"/>
              </a:ext>
            </a:extLst>
          </a:blip>
          <a:srcRect/>
          <a:stretch>
            <a:fillRect/>
          </a:stretch>
        </p:blipFill>
        <p:spPr bwMode="auto">
          <a:xfrm>
            <a:off x="1653710" y="2969499"/>
            <a:ext cx="1192457" cy="1192457"/>
          </a:xfrm>
          <a:prstGeom prst="rect">
            <a:avLst/>
          </a:prstGeom>
          <a:noFill/>
          <a:extLst>
            <a:ext uri="{909E8E84-426E-40DD-AFC4-6F175D3DCCD1}">
              <a14:hiddenFill xmlns:a14="http://schemas.microsoft.com/office/drawing/2010/main">
                <a:solidFill>
                  <a:srgbClr val="FFFFFF"/>
                </a:solidFill>
              </a14:hiddenFill>
            </a:ext>
          </a:extLst>
        </p:spPr>
      </p:pic>
      <p:sp>
        <p:nvSpPr>
          <p:cNvPr id="37" name="Tekstvak 36"/>
          <p:cNvSpPr txBox="1"/>
          <p:nvPr/>
        </p:nvSpPr>
        <p:spPr>
          <a:xfrm>
            <a:off x="936687" y="3897198"/>
            <a:ext cx="16020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154C61"/>
                </a:solidFill>
                <a:effectLst/>
                <a:uLnTx/>
                <a:uFillTx/>
                <a:latin typeface="Calibri" panose="020F0502020204030204"/>
                <a:ea typeface="+mn-ea"/>
                <a:cs typeface="+mn-cs"/>
              </a:rPr>
              <a:t>Lichtsensor</a:t>
            </a:r>
          </a:p>
        </p:txBody>
      </p:sp>
    </p:spTree>
    <p:extLst>
      <p:ext uri="{BB962C8B-B14F-4D97-AF65-F5344CB8AC3E}">
        <p14:creationId xmlns:p14="http://schemas.microsoft.com/office/powerpoint/2010/main" val="55360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P spid="29" grpId="0"/>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8"/>
        <p:cNvGrpSpPr/>
        <p:nvPr/>
      </p:nvGrpSpPr>
      <p:grpSpPr>
        <a:xfrm>
          <a:off x="0" y="0"/>
          <a:ext cx="0" cy="0"/>
          <a:chOff x="0" y="0"/>
          <a:chExt cx="0" cy="0"/>
        </a:xfrm>
      </p:grpSpPr>
      <p:sp>
        <p:nvSpPr>
          <p:cNvPr id="9" name="Rechthoek 10">
            <a:extLst>
              <a:ext uri="{FF2B5EF4-FFF2-40B4-BE49-F238E27FC236}">
                <a16:creationId xmlns:a16="http://schemas.microsoft.com/office/drawing/2014/main" id="{0AF8FBCF-0679-44AE-B7F6-10AFA76DC7EB}"/>
              </a:ext>
            </a:extLst>
          </p:cNvPr>
          <p:cNvSpPr/>
          <p:nvPr/>
        </p:nvSpPr>
        <p:spPr>
          <a:xfrm>
            <a:off x="0" y="506717"/>
            <a:ext cx="6019800" cy="304799"/>
          </a:xfrm>
          <a:prstGeom prst="rect">
            <a:avLst/>
          </a:prstGeom>
          <a:solidFill>
            <a:srgbClr val="7AB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Shape 99">
            <a:extLst>
              <a:ext uri="{FF2B5EF4-FFF2-40B4-BE49-F238E27FC236}">
                <a16:creationId xmlns:a16="http://schemas.microsoft.com/office/drawing/2014/main" id="{6086C5CB-4DF7-904B-85BB-81CF2514FB17}"/>
              </a:ext>
            </a:extLst>
          </p:cNvPr>
          <p:cNvSpPr txBox="1">
            <a:spLocks noGrp="1"/>
          </p:cNvSpPr>
          <p:nvPr>
            <p:ph type="subTitle" idx="1"/>
          </p:nvPr>
        </p:nvSpPr>
        <p:spPr>
          <a:xfrm>
            <a:off x="319318" y="359407"/>
            <a:ext cx="10999312" cy="790500"/>
          </a:xfrm>
          <a:prstGeom prst="rect">
            <a:avLst/>
          </a:prstGeom>
          <a:noFill/>
          <a:ln>
            <a:noFill/>
          </a:ln>
        </p:spPr>
        <p:txBody>
          <a:bodyPr lIns="91425" tIns="45700" rIns="91425" bIns="45700" anchor="ctr" anchorCtr="0">
            <a:noAutofit/>
          </a:bodyPr>
          <a:lstStyle/>
          <a:p>
            <a:pPr lvl="0" algn="l">
              <a:lnSpc>
                <a:spcPct val="50000"/>
              </a:lnSpc>
              <a:buClr>
                <a:srgbClr val="000000"/>
              </a:buClr>
              <a:buSzPct val="25000"/>
            </a:pPr>
            <a:r>
              <a:rPr lang="nl-NL" sz="2000" b="1" spc="50" dirty="0">
                <a:solidFill>
                  <a:srgbClr val="154C61"/>
                </a:solidFill>
                <a:latin typeface="Tahoma" panose="020B0604030504040204" pitchFamily="34" charset="0"/>
                <a:ea typeface="Tahoma" panose="020B0604030504040204" pitchFamily="34" charset="0"/>
                <a:cs typeface="Tahoma" panose="020B0604030504040204" pitchFamily="34" charset="0"/>
                <a:sym typeface="Calibri"/>
              </a:rPr>
              <a:t>EEN PAAR PROGRAMMEERTIPS</a:t>
            </a:r>
            <a:endParaRPr lang="nl-NL" sz="2000" b="0" i="0" u="none" strike="noStrike" cap="none" dirty="0">
              <a:solidFill>
                <a:srgbClr val="000000"/>
              </a:solidFill>
              <a:latin typeface="Calibri"/>
              <a:ea typeface="Calibri"/>
              <a:cs typeface="Calibri"/>
              <a:sym typeface="Calibri"/>
            </a:endParaRPr>
          </a:p>
        </p:txBody>
      </p:sp>
      <p:pic>
        <p:nvPicPr>
          <p:cNvPr id="6" name="Afbeelding 5">
            <a:extLst>
              <a:ext uri="{FF2B5EF4-FFF2-40B4-BE49-F238E27FC236}">
                <a16:creationId xmlns:a16="http://schemas.microsoft.com/office/drawing/2014/main" id="{B605C082-9B73-45FC-A38A-B178BE9814DF}"/>
              </a:ext>
            </a:extLst>
          </p:cNvPr>
          <p:cNvPicPr/>
          <p:nvPr/>
        </p:nvPicPr>
        <p:blipFill rotWithShape="1">
          <a:blip r:embed="rId4" cstate="print">
            <a:extLst>
              <a:ext uri="{28A0092B-C50C-407E-A947-70E740481C1C}">
                <a14:useLocalDpi xmlns:a14="http://schemas.microsoft.com/office/drawing/2010/main" val="0"/>
              </a:ext>
            </a:extLst>
          </a:blip>
          <a:srcRect r="80" b="5948"/>
          <a:stretch/>
        </p:blipFill>
        <p:spPr bwMode="auto">
          <a:xfrm>
            <a:off x="5815141" y="1297217"/>
            <a:ext cx="4749886" cy="2871573"/>
          </a:xfrm>
          <a:prstGeom prst="rect">
            <a:avLst/>
          </a:prstGeom>
          <a:noFill/>
          <a:ln>
            <a:noFill/>
          </a:ln>
          <a:extLst>
            <a:ext uri="{53640926-AAD7-44D8-BBD7-CCE9431645EC}">
              <a14:shadowObscured xmlns:a14="http://schemas.microsoft.com/office/drawing/2010/main"/>
            </a:ext>
          </a:extLst>
        </p:spPr>
      </p:pic>
      <p:pic>
        <p:nvPicPr>
          <p:cNvPr id="7" name="Afbeelding 6">
            <a:extLst>
              <a:ext uri="{FF2B5EF4-FFF2-40B4-BE49-F238E27FC236}">
                <a16:creationId xmlns:a16="http://schemas.microsoft.com/office/drawing/2014/main" id="{9337E7B9-DCBB-40CE-8ED8-DF31FAB977F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5141" y="5090984"/>
            <a:ext cx="1951166" cy="693008"/>
          </a:xfrm>
          <a:prstGeom prst="rect">
            <a:avLst/>
          </a:prstGeom>
          <a:noFill/>
          <a:ln>
            <a:noFill/>
          </a:ln>
        </p:spPr>
      </p:pic>
      <p:sp>
        <p:nvSpPr>
          <p:cNvPr id="3" name="Tekstvak 2">
            <a:extLst>
              <a:ext uri="{FF2B5EF4-FFF2-40B4-BE49-F238E27FC236}">
                <a16:creationId xmlns:a16="http://schemas.microsoft.com/office/drawing/2014/main" id="{516E8ED7-BED6-4A9D-A402-D7E9ECE41971}"/>
              </a:ext>
            </a:extLst>
          </p:cNvPr>
          <p:cNvSpPr txBox="1"/>
          <p:nvPr/>
        </p:nvSpPr>
        <p:spPr>
          <a:xfrm>
            <a:off x="580767" y="1511488"/>
            <a:ext cx="4584357" cy="3835024"/>
          </a:xfrm>
          <a:prstGeom prst="rect">
            <a:avLst/>
          </a:prstGeom>
          <a:noFill/>
        </p:spPr>
        <p:txBody>
          <a:bodyPr wrap="square" rtlCol="0">
            <a:spAutoFit/>
          </a:bodyPr>
          <a:lstStyle/>
          <a:p>
            <a:pPr>
              <a:lnSpc>
                <a:spcPct val="107000"/>
              </a:lnSpc>
              <a:spcAft>
                <a:spcPts val="800"/>
              </a:spcAft>
            </a:pPr>
            <a:r>
              <a:rPr lang="nl-NL" sz="2200" dirty="0">
                <a:solidFill>
                  <a:srgbClr val="154C61"/>
                </a:solidFill>
              </a:rPr>
              <a:t>Klaar met stapelen? Dan kun je het programma nu naar je Leaphy uploaden. Maar hoe doe je dat? Heel makkelijk:</a:t>
            </a:r>
          </a:p>
          <a:p>
            <a:pPr>
              <a:lnSpc>
                <a:spcPct val="107000"/>
              </a:lnSpc>
              <a:spcAft>
                <a:spcPts val="800"/>
              </a:spcAft>
            </a:pPr>
            <a:br>
              <a:rPr lang="nl-NL" sz="2200" dirty="0">
                <a:solidFill>
                  <a:srgbClr val="154C61"/>
                </a:solidFill>
              </a:rPr>
            </a:br>
            <a:r>
              <a:rPr lang="nl-NL" sz="2200" dirty="0">
                <a:solidFill>
                  <a:srgbClr val="154C61"/>
                </a:solidFill>
              </a:rPr>
              <a:t>&gt; Sluit Leaphy Flitz aan op je laptop met de USB-kabel.</a:t>
            </a:r>
            <a:br>
              <a:rPr lang="nl-NL" sz="2200" dirty="0">
                <a:solidFill>
                  <a:srgbClr val="154C61"/>
                </a:solidFill>
              </a:rPr>
            </a:br>
            <a:r>
              <a:rPr lang="nl-NL" sz="2200" dirty="0">
                <a:solidFill>
                  <a:srgbClr val="154C61"/>
                </a:solidFill>
              </a:rPr>
              <a:t>&gt; Klik op de knop ‘Upload naar robot’ en klaar! </a:t>
            </a:r>
          </a:p>
          <a:p>
            <a:endParaRPr lang="nl-NL" dirty="0"/>
          </a:p>
        </p:txBody>
      </p:sp>
    </p:spTree>
    <p:extLst>
      <p:ext uri="{BB962C8B-B14F-4D97-AF65-F5344CB8AC3E}">
        <p14:creationId xmlns:p14="http://schemas.microsoft.com/office/powerpoint/2010/main" val="2108691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8"/>
        <p:cNvGrpSpPr/>
        <p:nvPr/>
      </p:nvGrpSpPr>
      <p:grpSpPr>
        <a:xfrm>
          <a:off x="0" y="0"/>
          <a:ext cx="0" cy="0"/>
          <a:chOff x="0" y="0"/>
          <a:chExt cx="0" cy="0"/>
        </a:xfrm>
      </p:grpSpPr>
      <p:pic>
        <p:nvPicPr>
          <p:cNvPr id="3" name="Afbeelding 2">
            <a:extLst>
              <a:ext uri="{FF2B5EF4-FFF2-40B4-BE49-F238E27FC236}">
                <a16:creationId xmlns:a16="http://schemas.microsoft.com/office/drawing/2014/main" id="{68132F20-4825-4F46-9265-A558880767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11516"/>
            <a:ext cx="12192000" cy="6812326"/>
          </a:xfrm>
          <a:prstGeom prst="rect">
            <a:avLst/>
          </a:prstGeom>
        </p:spPr>
      </p:pic>
      <p:sp>
        <p:nvSpPr>
          <p:cNvPr id="9" name="Rechthoek 10">
            <a:extLst>
              <a:ext uri="{FF2B5EF4-FFF2-40B4-BE49-F238E27FC236}">
                <a16:creationId xmlns:a16="http://schemas.microsoft.com/office/drawing/2014/main" id="{0AF8FBCF-0679-44AE-B7F6-10AFA76DC7EB}"/>
              </a:ext>
            </a:extLst>
          </p:cNvPr>
          <p:cNvSpPr/>
          <p:nvPr/>
        </p:nvSpPr>
        <p:spPr>
          <a:xfrm>
            <a:off x="0" y="506717"/>
            <a:ext cx="6019800" cy="304799"/>
          </a:xfrm>
          <a:prstGeom prst="rect">
            <a:avLst/>
          </a:prstGeom>
          <a:solidFill>
            <a:srgbClr val="7AB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Shape 99">
            <a:extLst>
              <a:ext uri="{FF2B5EF4-FFF2-40B4-BE49-F238E27FC236}">
                <a16:creationId xmlns:a16="http://schemas.microsoft.com/office/drawing/2014/main" id="{6086C5CB-4DF7-904B-85BB-81CF2514FB17}"/>
              </a:ext>
            </a:extLst>
          </p:cNvPr>
          <p:cNvSpPr txBox="1">
            <a:spLocks noGrp="1"/>
          </p:cNvSpPr>
          <p:nvPr>
            <p:ph type="subTitle" idx="1"/>
          </p:nvPr>
        </p:nvSpPr>
        <p:spPr>
          <a:xfrm>
            <a:off x="922552" y="331713"/>
            <a:ext cx="10999312" cy="790500"/>
          </a:xfrm>
          <a:prstGeom prst="rect">
            <a:avLst/>
          </a:prstGeom>
          <a:noFill/>
          <a:ln>
            <a:noFill/>
          </a:ln>
        </p:spPr>
        <p:txBody>
          <a:bodyPr lIns="91425" tIns="45700" rIns="91425" bIns="45700" anchor="ctr" anchorCtr="0">
            <a:noAutofit/>
          </a:bodyPr>
          <a:lstStyle/>
          <a:p>
            <a:pPr lvl="0" algn="l">
              <a:lnSpc>
                <a:spcPct val="50000"/>
              </a:lnSpc>
              <a:buClr>
                <a:srgbClr val="000000"/>
              </a:buClr>
              <a:buSzPct val="25000"/>
            </a:pPr>
            <a:r>
              <a:rPr lang="nl-NL" sz="2000" b="1" spc="50" dirty="0">
                <a:solidFill>
                  <a:srgbClr val="154C61"/>
                </a:solidFill>
                <a:latin typeface="Tahoma" panose="020B0604030504040204" pitchFamily="34" charset="0"/>
                <a:ea typeface="Tahoma" panose="020B0604030504040204" pitchFamily="34" charset="0"/>
                <a:cs typeface="Tahoma" panose="020B0604030504040204" pitchFamily="34" charset="0"/>
                <a:sym typeface="Calibri"/>
              </a:rPr>
              <a:t>ALLE SENSOREN EN ACTUATOREN</a:t>
            </a:r>
            <a:endParaRPr lang="nl-NL" sz="20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19817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8"/>
        <p:cNvGrpSpPr/>
        <p:nvPr/>
      </p:nvGrpSpPr>
      <p:grpSpPr>
        <a:xfrm>
          <a:off x="0" y="0"/>
          <a:ext cx="0" cy="0"/>
          <a:chOff x="0" y="0"/>
          <a:chExt cx="0" cy="0"/>
        </a:xfrm>
      </p:grpSpPr>
      <p:sp>
        <p:nvSpPr>
          <p:cNvPr id="9" name="Rechthoek 10">
            <a:extLst>
              <a:ext uri="{FF2B5EF4-FFF2-40B4-BE49-F238E27FC236}">
                <a16:creationId xmlns:a16="http://schemas.microsoft.com/office/drawing/2014/main" id="{0AF8FBCF-0679-44AE-B7F6-10AFA76DC7EB}"/>
              </a:ext>
            </a:extLst>
          </p:cNvPr>
          <p:cNvSpPr/>
          <p:nvPr/>
        </p:nvSpPr>
        <p:spPr>
          <a:xfrm>
            <a:off x="0" y="506717"/>
            <a:ext cx="6019800" cy="304799"/>
          </a:xfrm>
          <a:prstGeom prst="rect">
            <a:avLst/>
          </a:prstGeom>
          <a:solidFill>
            <a:srgbClr val="7AB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Shape 99">
            <a:extLst>
              <a:ext uri="{FF2B5EF4-FFF2-40B4-BE49-F238E27FC236}">
                <a16:creationId xmlns:a16="http://schemas.microsoft.com/office/drawing/2014/main" id="{6086C5CB-4DF7-904B-85BB-81CF2514FB17}"/>
              </a:ext>
            </a:extLst>
          </p:cNvPr>
          <p:cNvSpPr txBox="1">
            <a:spLocks noGrp="1"/>
          </p:cNvSpPr>
          <p:nvPr>
            <p:ph type="subTitle" idx="1"/>
          </p:nvPr>
        </p:nvSpPr>
        <p:spPr>
          <a:xfrm>
            <a:off x="922552" y="331713"/>
            <a:ext cx="10999312" cy="790500"/>
          </a:xfrm>
          <a:prstGeom prst="rect">
            <a:avLst/>
          </a:prstGeom>
          <a:noFill/>
          <a:ln>
            <a:noFill/>
          </a:ln>
        </p:spPr>
        <p:txBody>
          <a:bodyPr lIns="91425" tIns="45700" rIns="91425" bIns="45700" anchor="ctr" anchorCtr="0">
            <a:noAutofit/>
          </a:bodyPr>
          <a:lstStyle/>
          <a:p>
            <a:pPr lvl="0" algn="l">
              <a:lnSpc>
                <a:spcPct val="50000"/>
              </a:lnSpc>
              <a:buClr>
                <a:srgbClr val="000000"/>
              </a:buClr>
              <a:buSzPct val="25000"/>
            </a:pPr>
            <a:r>
              <a:rPr lang="nl-NL" sz="2000" b="1" spc="50" dirty="0">
                <a:solidFill>
                  <a:srgbClr val="154C61"/>
                </a:solidFill>
                <a:latin typeface="Tahoma" panose="020B0604030504040204" pitchFamily="34" charset="0"/>
                <a:ea typeface="Tahoma" panose="020B0604030504040204" pitchFamily="34" charset="0"/>
                <a:cs typeface="Tahoma" panose="020B0604030504040204" pitchFamily="34" charset="0"/>
                <a:sym typeface="Calibri"/>
              </a:rPr>
              <a:t>LIEF VOOR LEAPHY</a:t>
            </a:r>
            <a:endParaRPr lang="nl-NL" sz="2000" b="0" i="0" u="none" strike="noStrike" cap="none" dirty="0">
              <a:solidFill>
                <a:srgbClr val="000000"/>
              </a:solidFill>
              <a:latin typeface="Calibri"/>
              <a:ea typeface="Calibri"/>
              <a:cs typeface="Calibri"/>
              <a:sym typeface="Calibri"/>
            </a:endParaRPr>
          </a:p>
        </p:txBody>
      </p:sp>
      <p:pic>
        <p:nvPicPr>
          <p:cNvPr id="8" name="Afbeelding 7">
            <a:extLst>
              <a:ext uri="{FF2B5EF4-FFF2-40B4-BE49-F238E27FC236}">
                <a16:creationId xmlns:a16="http://schemas.microsoft.com/office/drawing/2014/main" id="{DB61236A-EE86-8F46-A478-319B8A9B04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2582" y="4362262"/>
            <a:ext cx="2893671" cy="2893671"/>
          </a:xfrm>
          <a:prstGeom prst="rect">
            <a:avLst/>
          </a:prstGeom>
        </p:spPr>
      </p:pic>
      <p:pic>
        <p:nvPicPr>
          <p:cNvPr id="11" name="Afbeelding 10">
            <a:extLst>
              <a:ext uri="{FF2B5EF4-FFF2-40B4-BE49-F238E27FC236}">
                <a16:creationId xmlns:a16="http://schemas.microsoft.com/office/drawing/2014/main" id="{31BE8C3D-BDA2-5049-A1DC-A7763B52D7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15652">
            <a:off x="292881" y="5210460"/>
            <a:ext cx="3450389" cy="490235"/>
          </a:xfrm>
          <a:prstGeom prst="rect">
            <a:avLst/>
          </a:prstGeom>
        </p:spPr>
      </p:pic>
      <p:pic>
        <p:nvPicPr>
          <p:cNvPr id="10" name="Afbeelding 9">
            <a:extLst>
              <a:ext uri="{FF2B5EF4-FFF2-40B4-BE49-F238E27FC236}">
                <a16:creationId xmlns:a16="http://schemas.microsoft.com/office/drawing/2014/main" id="{0A23E861-2A57-964C-B9B5-EED1C6C56E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64402">
            <a:off x="5291057" y="1827435"/>
            <a:ext cx="4081475" cy="2253482"/>
          </a:xfrm>
          <a:prstGeom prst="rect">
            <a:avLst/>
          </a:prstGeom>
        </p:spPr>
      </p:pic>
      <p:pic>
        <p:nvPicPr>
          <p:cNvPr id="5" name="Afbeelding 4">
            <a:extLst>
              <a:ext uri="{FF2B5EF4-FFF2-40B4-BE49-F238E27FC236}">
                <a16:creationId xmlns:a16="http://schemas.microsoft.com/office/drawing/2014/main" id="{DD25AC8A-704E-5B49-8730-E3BBB94F01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83168">
            <a:off x="4392583" y="2170792"/>
            <a:ext cx="2893671" cy="2893671"/>
          </a:xfrm>
          <a:prstGeom prst="rect">
            <a:avLst/>
          </a:prstGeom>
        </p:spPr>
      </p:pic>
    </p:spTree>
    <p:extLst>
      <p:ext uri="{BB962C8B-B14F-4D97-AF65-F5344CB8AC3E}">
        <p14:creationId xmlns:p14="http://schemas.microsoft.com/office/powerpoint/2010/main" val="42948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75E-6 -4.81481E-6 L 0.00039 0.23982 " pathEditMode="relative" rAng="0" ptsTypes="AA">
                                      <p:cBhvr>
                                        <p:cTn id="6" dur="2000" fill="hold"/>
                                        <p:tgtEl>
                                          <p:spTgt spid="5"/>
                                        </p:tgtEl>
                                        <p:attrNameLst>
                                          <p:attrName>ppt_x</p:attrName>
                                          <p:attrName>ppt_y</p:attrName>
                                        </p:attrNameLst>
                                      </p:cBhvr>
                                      <p:rCtr x="13" y="11991"/>
                                    </p:animMotion>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5400000">
                                      <p:cBhvr>
                                        <p:cTn id="10"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8"/>
        <p:cNvGrpSpPr/>
        <p:nvPr/>
      </p:nvGrpSpPr>
      <p:grpSpPr>
        <a:xfrm>
          <a:off x="0" y="0"/>
          <a:ext cx="0" cy="0"/>
          <a:chOff x="0" y="0"/>
          <a:chExt cx="0" cy="0"/>
        </a:xfrm>
      </p:grpSpPr>
      <p:sp>
        <p:nvSpPr>
          <p:cNvPr id="9" name="Rechthoek 10">
            <a:extLst>
              <a:ext uri="{FF2B5EF4-FFF2-40B4-BE49-F238E27FC236}">
                <a16:creationId xmlns:a16="http://schemas.microsoft.com/office/drawing/2014/main" id="{0AF8FBCF-0679-44AE-B7F6-10AFA76DC7EB}"/>
              </a:ext>
            </a:extLst>
          </p:cNvPr>
          <p:cNvSpPr/>
          <p:nvPr/>
        </p:nvSpPr>
        <p:spPr>
          <a:xfrm>
            <a:off x="0" y="506717"/>
            <a:ext cx="6019800" cy="304799"/>
          </a:xfrm>
          <a:prstGeom prst="rect">
            <a:avLst/>
          </a:prstGeom>
          <a:solidFill>
            <a:srgbClr val="7AB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Shape 99">
            <a:extLst>
              <a:ext uri="{FF2B5EF4-FFF2-40B4-BE49-F238E27FC236}">
                <a16:creationId xmlns:a16="http://schemas.microsoft.com/office/drawing/2014/main" id="{6086C5CB-4DF7-904B-85BB-81CF2514FB17}"/>
              </a:ext>
            </a:extLst>
          </p:cNvPr>
          <p:cNvSpPr txBox="1">
            <a:spLocks noGrp="1"/>
          </p:cNvSpPr>
          <p:nvPr>
            <p:ph type="subTitle" idx="1"/>
          </p:nvPr>
        </p:nvSpPr>
        <p:spPr>
          <a:xfrm>
            <a:off x="922552" y="331713"/>
            <a:ext cx="10999312" cy="790500"/>
          </a:xfrm>
          <a:prstGeom prst="rect">
            <a:avLst/>
          </a:prstGeom>
          <a:noFill/>
          <a:ln>
            <a:noFill/>
          </a:ln>
        </p:spPr>
        <p:txBody>
          <a:bodyPr lIns="91425" tIns="45700" rIns="91425" bIns="45700" anchor="ctr" anchorCtr="0">
            <a:noAutofit/>
          </a:bodyPr>
          <a:lstStyle/>
          <a:p>
            <a:pPr lvl="0" algn="l">
              <a:lnSpc>
                <a:spcPct val="50000"/>
              </a:lnSpc>
              <a:buClr>
                <a:srgbClr val="000000"/>
              </a:buClr>
              <a:buSzPct val="25000"/>
            </a:pPr>
            <a:r>
              <a:rPr lang="nl-NL" sz="2000" b="1" spc="50" dirty="0">
                <a:solidFill>
                  <a:srgbClr val="154C61"/>
                </a:solidFill>
                <a:latin typeface="Tahoma" panose="020B0604030504040204" pitchFamily="34" charset="0"/>
                <a:ea typeface="Tahoma" panose="020B0604030504040204" pitchFamily="34" charset="0"/>
                <a:cs typeface="Tahoma" panose="020B0604030504040204" pitchFamily="34" charset="0"/>
                <a:sym typeface="Calibri"/>
              </a:rPr>
              <a:t>HET KAN OOK ECHT STUK…</a:t>
            </a:r>
            <a:endParaRPr lang="nl-NL" sz="2000" b="0" i="0" u="none" strike="noStrike" cap="none" dirty="0">
              <a:solidFill>
                <a:srgbClr val="000000"/>
              </a:solidFill>
              <a:latin typeface="Calibri"/>
              <a:ea typeface="Calibri"/>
              <a:cs typeface="Calibri"/>
              <a:sym typeface="Calibri"/>
            </a:endParaRPr>
          </a:p>
        </p:txBody>
      </p:sp>
      <p:pic>
        <p:nvPicPr>
          <p:cNvPr id="1026" name="Picture 2" descr="Image result for verbrande printplaat"/>
          <p:cNvPicPr>
            <a:picLocks noChangeAspect="1" noChangeArrowheads="1"/>
          </p:cNvPicPr>
          <p:nvPr/>
        </p:nvPicPr>
        <p:blipFill rotWithShape="1">
          <a:blip r:embed="rId4">
            <a:extLst>
              <a:ext uri="{28A0092B-C50C-407E-A947-70E740481C1C}">
                <a14:useLocalDpi xmlns:a14="http://schemas.microsoft.com/office/drawing/2010/main" val="0"/>
              </a:ext>
            </a:extLst>
          </a:blip>
          <a:srcRect l="5260" t="36488" r="10418" b="9685"/>
          <a:stretch/>
        </p:blipFill>
        <p:spPr bwMode="auto">
          <a:xfrm rot="20695120">
            <a:off x="3317270" y="2534316"/>
            <a:ext cx="4657714" cy="22299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02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8"/>
        <p:cNvGrpSpPr/>
        <p:nvPr/>
      </p:nvGrpSpPr>
      <p:grpSpPr>
        <a:xfrm>
          <a:off x="0" y="0"/>
          <a:ext cx="0" cy="0"/>
          <a:chOff x="0" y="0"/>
          <a:chExt cx="0" cy="0"/>
        </a:xfrm>
      </p:grpSpPr>
      <p:pic>
        <p:nvPicPr>
          <p:cNvPr id="3" name="Afbeelding 2">
            <a:extLst>
              <a:ext uri="{FF2B5EF4-FFF2-40B4-BE49-F238E27FC236}">
                <a16:creationId xmlns:a16="http://schemas.microsoft.com/office/drawing/2014/main" id="{7185A943-4EB0-3242-966E-7E87BA5582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55288" y="2042127"/>
            <a:ext cx="5655969" cy="3025640"/>
          </a:xfrm>
          <a:prstGeom prst="rect">
            <a:avLst/>
          </a:prstGeom>
        </p:spPr>
      </p:pic>
      <p:sp>
        <p:nvSpPr>
          <p:cNvPr id="11" name="Rechthoek 10">
            <a:extLst>
              <a:ext uri="{FF2B5EF4-FFF2-40B4-BE49-F238E27FC236}">
                <a16:creationId xmlns:a16="http://schemas.microsoft.com/office/drawing/2014/main" id="{795EC2B8-08A3-EE48-8374-34458B5BB3CC}"/>
              </a:ext>
            </a:extLst>
          </p:cNvPr>
          <p:cNvSpPr/>
          <p:nvPr/>
        </p:nvSpPr>
        <p:spPr>
          <a:xfrm>
            <a:off x="1" y="506717"/>
            <a:ext cx="2965988" cy="304799"/>
          </a:xfrm>
          <a:prstGeom prst="rect">
            <a:avLst/>
          </a:prstGeom>
          <a:solidFill>
            <a:srgbClr val="7AB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Shape 99"/>
          <p:cNvSpPr txBox="1">
            <a:spLocks noGrp="1"/>
          </p:cNvSpPr>
          <p:nvPr>
            <p:ph type="subTitle" idx="1"/>
          </p:nvPr>
        </p:nvSpPr>
        <p:spPr>
          <a:xfrm>
            <a:off x="932712" y="331713"/>
            <a:ext cx="10999312" cy="790500"/>
          </a:xfrm>
          <a:prstGeom prst="rect">
            <a:avLst/>
          </a:prstGeom>
          <a:noFill/>
          <a:ln>
            <a:noFill/>
          </a:ln>
        </p:spPr>
        <p:txBody>
          <a:bodyPr lIns="91425" tIns="45700" rIns="91425" bIns="45700" anchor="ctr" anchorCtr="0">
            <a:noAutofit/>
          </a:bodyPr>
          <a:lstStyle/>
          <a:p>
            <a:pPr lvl="0" algn="l">
              <a:lnSpc>
                <a:spcPct val="50000"/>
              </a:lnSpc>
              <a:buClr>
                <a:srgbClr val="000000"/>
              </a:buClr>
              <a:buSzPct val="25000"/>
            </a:pPr>
            <a:r>
              <a:rPr lang="nl-NL" sz="2000" b="1" spc="50" dirty="0">
                <a:solidFill>
                  <a:srgbClr val="154C61"/>
                </a:solidFill>
                <a:latin typeface="Tahoma" panose="020B0604030504040204" pitchFamily="34" charset="0"/>
                <a:ea typeface="Tahoma" panose="020B0604030504040204" pitchFamily="34" charset="0"/>
                <a:cs typeface="Tahoma" panose="020B0604030504040204" pitchFamily="34" charset="0"/>
                <a:sym typeface="Calibri"/>
              </a:rPr>
              <a:t>BREADBOARD</a:t>
            </a:r>
            <a:endParaRPr sz="2000" b="1" i="0" u="none" strike="noStrike" cap="none" dirty="0">
              <a:solidFill>
                <a:srgbClr val="154C61"/>
              </a:solidFill>
              <a:latin typeface="Calibri"/>
              <a:ea typeface="Calibri"/>
              <a:cs typeface="Calibri"/>
              <a:sym typeface="Calibri"/>
            </a:endParaRPr>
          </a:p>
        </p:txBody>
      </p:sp>
      <p:pic>
        <p:nvPicPr>
          <p:cNvPr id="7" name="Shape 210">
            <a:extLst>
              <a:ext uri="{FF2B5EF4-FFF2-40B4-BE49-F238E27FC236}">
                <a16:creationId xmlns:a16="http://schemas.microsoft.com/office/drawing/2014/main" id="{A1BDEB86-FAC2-244D-A0C9-127FB985938A}"/>
              </a:ext>
            </a:extLst>
          </p:cNvPr>
          <p:cNvPicPr preferRelativeResize="0"/>
          <p:nvPr/>
        </p:nvPicPr>
        <p:blipFill rotWithShape="1">
          <a:blip r:embed="rId5">
            <a:alphaModFix/>
          </a:blip>
          <a:srcRect l="35216"/>
          <a:stretch/>
        </p:blipFill>
        <p:spPr>
          <a:xfrm rot="5400000">
            <a:off x="8120551" y="1537030"/>
            <a:ext cx="2997490" cy="3395410"/>
          </a:xfrm>
          <a:prstGeom prst="roundRect">
            <a:avLst>
              <a:gd name="adj" fmla="val 3777"/>
            </a:avLst>
          </a:prstGeom>
          <a:solidFill>
            <a:srgbClr val="FFFFFF">
              <a:shade val="85000"/>
            </a:srgbClr>
          </a:solidFill>
          <a:ln>
            <a:noFill/>
          </a:ln>
          <a:effectLst/>
        </p:spPr>
      </p:pic>
      <p:pic>
        <p:nvPicPr>
          <p:cNvPr id="9" name="Afbeelding 8">
            <a:extLst>
              <a:ext uri="{FF2B5EF4-FFF2-40B4-BE49-F238E27FC236}">
                <a16:creationId xmlns:a16="http://schemas.microsoft.com/office/drawing/2014/main" id="{47F09066-C6B0-7248-8C57-702E00A32A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83584">
            <a:off x="5009378" y="1520106"/>
            <a:ext cx="1159965" cy="1650594"/>
          </a:xfrm>
          <a:prstGeom prst="rect">
            <a:avLst/>
          </a:prstGeom>
        </p:spPr>
      </p:pic>
      <p:pic>
        <p:nvPicPr>
          <p:cNvPr id="10" name="Afbeelding 9">
            <a:extLst>
              <a:ext uri="{FF2B5EF4-FFF2-40B4-BE49-F238E27FC236}">
                <a16:creationId xmlns:a16="http://schemas.microsoft.com/office/drawing/2014/main" id="{31BE8C3D-BDA2-5049-A1DC-A7763B52D7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329533">
            <a:off x="4283226" y="4138047"/>
            <a:ext cx="3039906" cy="431913"/>
          </a:xfrm>
          <a:prstGeom prst="rect">
            <a:avLst/>
          </a:prstGeom>
        </p:spPr>
      </p:pic>
    </p:spTree>
    <p:extLst>
      <p:ext uri="{BB962C8B-B14F-4D97-AF65-F5344CB8AC3E}">
        <p14:creationId xmlns:p14="http://schemas.microsoft.com/office/powerpoint/2010/main" val="56752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54C61"/>
            </a:gs>
            <a:gs pos="99000">
              <a:srgbClr val="038777"/>
            </a:gs>
          </a:gsLst>
          <a:lin ang="18900000" scaled="1"/>
          <a:tileRect/>
        </a:gradFill>
        <a:effectLst/>
      </p:bgPr>
    </p:bg>
    <p:spTree>
      <p:nvGrpSpPr>
        <p:cNvPr id="1" name="Shape 90"/>
        <p:cNvGrpSpPr/>
        <p:nvPr/>
      </p:nvGrpSpPr>
      <p:grpSpPr>
        <a:xfrm>
          <a:off x="0" y="0"/>
          <a:ext cx="0" cy="0"/>
          <a:chOff x="0" y="0"/>
          <a:chExt cx="0" cy="0"/>
        </a:xfrm>
      </p:grpSpPr>
      <p:pic>
        <p:nvPicPr>
          <p:cNvPr id="6" name="Afbeelding 5">
            <a:extLst>
              <a:ext uri="{FF2B5EF4-FFF2-40B4-BE49-F238E27FC236}">
                <a16:creationId xmlns:a16="http://schemas.microsoft.com/office/drawing/2014/main" id="{057E23D5-9EE8-124C-8EAC-A8519044F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975" y="-2673989"/>
            <a:ext cx="11032819" cy="6858000"/>
          </a:xfrm>
          <a:prstGeom prst="rect">
            <a:avLst/>
          </a:prstGeom>
        </p:spPr>
      </p:pic>
      <p:pic>
        <p:nvPicPr>
          <p:cNvPr id="4" name="Afbeelding 3">
            <a:extLst>
              <a:ext uri="{FF2B5EF4-FFF2-40B4-BE49-F238E27FC236}">
                <a16:creationId xmlns:a16="http://schemas.microsoft.com/office/drawing/2014/main" id="{6DA31377-9032-1D4D-A348-643E440F80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8466" y="5832035"/>
            <a:ext cx="3372465" cy="807661"/>
          </a:xfrm>
          <a:prstGeom prst="rect">
            <a:avLst/>
          </a:prstGeom>
        </p:spPr>
      </p:pic>
      <p:sp>
        <p:nvSpPr>
          <p:cNvPr id="3" name="Rechthoek 2"/>
          <p:cNvSpPr/>
          <p:nvPr/>
        </p:nvSpPr>
        <p:spPr>
          <a:xfrm>
            <a:off x="879987" y="3538110"/>
            <a:ext cx="10432025" cy="1447448"/>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2400" b="1" i="0" u="none" strike="noStrike" kern="800" cap="none" spc="4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KIJK EN LUISTER ELK FILMPJE GOED</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2400" b="1" i="0" u="none" strike="noStrike" kern="800" cap="none" spc="4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VOOR JE HET STOPZET EN BEGINT TE BOUWEN.</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2400" b="1" i="0" u="none" strike="noStrike" kern="800" cap="none" spc="4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DE VOICE OVER GEEFT VAAK HANDIGE TIPS.</a:t>
            </a:r>
          </a:p>
        </p:txBody>
      </p:sp>
      <p:pic>
        <p:nvPicPr>
          <p:cNvPr id="7" name="Afbeelding 6"/>
          <p:cNvPicPr>
            <a:picLocks noChangeAspect="1"/>
          </p:cNvPicPr>
          <p:nvPr/>
        </p:nvPicPr>
        <p:blipFill rotWithShape="1">
          <a:blip r:embed="rId5" cstate="print">
            <a:extLst>
              <a:ext uri="{28A0092B-C50C-407E-A947-70E740481C1C}">
                <a14:useLocalDpi xmlns:a14="http://schemas.microsoft.com/office/drawing/2010/main" val="0"/>
              </a:ext>
            </a:extLst>
          </a:blip>
          <a:srcRect l="20071" t="4896" r="17426" b="5900"/>
          <a:stretch/>
        </p:blipFill>
        <p:spPr>
          <a:xfrm>
            <a:off x="4514631" y="266700"/>
            <a:ext cx="3416300" cy="3263900"/>
          </a:xfrm>
          <a:prstGeom prst="rect">
            <a:avLst/>
          </a:prstGeom>
        </p:spPr>
      </p:pic>
    </p:spTree>
    <p:extLst>
      <p:ext uri="{BB962C8B-B14F-4D97-AF65-F5344CB8AC3E}">
        <p14:creationId xmlns:p14="http://schemas.microsoft.com/office/powerpoint/2010/main" val="819515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54C61"/>
            </a:gs>
            <a:gs pos="99000">
              <a:srgbClr val="038777"/>
            </a:gs>
          </a:gsLst>
          <a:lin ang="18900000" scaled="1"/>
          <a:tileRect/>
        </a:gradFill>
        <a:effectLst/>
      </p:bgPr>
    </p:bg>
    <p:spTree>
      <p:nvGrpSpPr>
        <p:cNvPr id="1" name="Shape 90"/>
        <p:cNvGrpSpPr/>
        <p:nvPr/>
      </p:nvGrpSpPr>
      <p:grpSpPr>
        <a:xfrm>
          <a:off x="0" y="0"/>
          <a:ext cx="0" cy="0"/>
          <a:chOff x="0" y="0"/>
          <a:chExt cx="0" cy="0"/>
        </a:xfrm>
      </p:grpSpPr>
      <p:pic>
        <p:nvPicPr>
          <p:cNvPr id="6" name="Afbeelding 5">
            <a:extLst>
              <a:ext uri="{FF2B5EF4-FFF2-40B4-BE49-F238E27FC236}">
                <a16:creationId xmlns:a16="http://schemas.microsoft.com/office/drawing/2014/main" id="{057E23D5-9EE8-124C-8EAC-A8519044F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975" y="-2673989"/>
            <a:ext cx="11032819" cy="6858000"/>
          </a:xfrm>
          <a:prstGeom prst="rect">
            <a:avLst/>
          </a:prstGeom>
        </p:spPr>
      </p:pic>
      <p:pic>
        <p:nvPicPr>
          <p:cNvPr id="3" name="Afbeelding 2">
            <a:extLst>
              <a:ext uri="{FF2B5EF4-FFF2-40B4-BE49-F238E27FC236}">
                <a16:creationId xmlns:a16="http://schemas.microsoft.com/office/drawing/2014/main" id="{818A3181-25C9-4BA3-A5EC-AE88320D42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1479" y="1237890"/>
            <a:ext cx="5842958" cy="4382219"/>
          </a:xfrm>
          <a:prstGeom prst="rect">
            <a:avLst/>
          </a:prstGeom>
        </p:spPr>
      </p:pic>
    </p:spTree>
    <p:extLst>
      <p:ext uri="{BB962C8B-B14F-4D97-AF65-F5344CB8AC3E}">
        <p14:creationId xmlns:p14="http://schemas.microsoft.com/office/powerpoint/2010/main" val="3079384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54C61"/>
            </a:gs>
            <a:gs pos="99000">
              <a:srgbClr val="038777"/>
            </a:gs>
          </a:gsLst>
          <a:lin ang="18900000" scaled="1"/>
          <a:tileRect/>
        </a:gradFill>
        <a:effectLst/>
      </p:bgPr>
    </p:bg>
    <p:spTree>
      <p:nvGrpSpPr>
        <p:cNvPr id="1" name="Shape 90"/>
        <p:cNvGrpSpPr/>
        <p:nvPr/>
      </p:nvGrpSpPr>
      <p:grpSpPr>
        <a:xfrm>
          <a:off x="0" y="0"/>
          <a:ext cx="0" cy="0"/>
          <a:chOff x="0" y="0"/>
          <a:chExt cx="0" cy="0"/>
        </a:xfrm>
      </p:grpSpPr>
      <p:pic>
        <p:nvPicPr>
          <p:cNvPr id="6" name="Afbeelding 5">
            <a:extLst>
              <a:ext uri="{FF2B5EF4-FFF2-40B4-BE49-F238E27FC236}">
                <a16:creationId xmlns:a16="http://schemas.microsoft.com/office/drawing/2014/main" id="{057E23D5-9EE8-124C-8EAC-A8519044F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641" y="-2643470"/>
            <a:ext cx="11032819" cy="6858000"/>
          </a:xfrm>
          <a:prstGeom prst="rect">
            <a:avLst/>
          </a:prstGeom>
        </p:spPr>
      </p:pic>
      <p:pic>
        <p:nvPicPr>
          <p:cNvPr id="4" name="Afbeelding 3">
            <a:extLst>
              <a:ext uri="{FF2B5EF4-FFF2-40B4-BE49-F238E27FC236}">
                <a16:creationId xmlns:a16="http://schemas.microsoft.com/office/drawing/2014/main" id="{6DA31377-9032-1D4D-A348-643E440F80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9641" y="5743601"/>
            <a:ext cx="3846281" cy="921134"/>
          </a:xfrm>
          <a:prstGeom prst="rect">
            <a:avLst/>
          </a:prstGeom>
        </p:spPr>
      </p:pic>
      <p:sp>
        <p:nvSpPr>
          <p:cNvPr id="3" name="Rechthoek 2"/>
          <p:cNvSpPr/>
          <p:nvPr/>
        </p:nvSpPr>
        <p:spPr>
          <a:xfrm>
            <a:off x="1623928" y="3326723"/>
            <a:ext cx="8914762" cy="177561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4800" b="0" i="0" u="none" strike="noStrike" kern="800" cap="none" spc="4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Briefing #2</a:t>
            </a:r>
          </a:p>
          <a:p>
            <a:pPr marL="0" marR="0" lvl="0" indent="0" algn="ctr" defTabSz="914400" rtl="0" eaLnBrk="1" fontAlgn="auto" latinLnBrk="0" hangingPunct="1">
              <a:lnSpc>
                <a:spcPct val="107000"/>
              </a:lnSpc>
              <a:spcBef>
                <a:spcPts val="0"/>
              </a:spcBef>
              <a:spcAft>
                <a:spcPts val="800"/>
              </a:spcAft>
              <a:buClrTx/>
              <a:buSzTx/>
              <a:buFontTx/>
              <a:buNone/>
              <a:tabLst/>
              <a:defRPr/>
            </a:pPr>
            <a:r>
              <a:rPr lang="nl-NL" sz="4800" i="1" kern="800" spc="40" dirty="0">
                <a:solidFill>
                  <a:prstClr val="white"/>
                </a:solidFill>
                <a:latin typeface="Tahoma" panose="020B0604030504040204" pitchFamily="34" charset="0"/>
                <a:ea typeface="Tahoma" panose="020B0604030504040204" pitchFamily="34" charset="0"/>
                <a:cs typeface="Tahoma" panose="020B0604030504040204" pitchFamily="34" charset="0"/>
              </a:rPr>
              <a:t>Hoe programmeer je </a:t>
            </a:r>
            <a:r>
              <a:rPr lang="nl-NL" sz="4800" i="1" kern="800" spc="40" dirty="0" err="1">
                <a:solidFill>
                  <a:prstClr val="white"/>
                </a:solidFill>
                <a:latin typeface="Tahoma" panose="020B0604030504040204" pitchFamily="34" charset="0"/>
                <a:ea typeface="Tahoma" panose="020B0604030504040204" pitchFamily="34" charset="0"/>
                <a:cs typeface="Tahoma" panose="020B0604030504040204" pitchFamily="34" charset="0"/>
              </a:rPr>
              <a:t>Leaphy</a:t>
            </a:r>
            <a:r>
              <a:rPr lang="nl-NL" sz="4800" i="1" kern="800" spc="40" dirty="0">
                <a:solidFill>
                  <a:prstClr val="white"/>
                </a:solidFill>
                <a:latin typeface="Tahoma" panose="020B0604030504040204" pitchFamily="34" charset="0"/>
                <a:ea typeface="Tahoma" panose="020B0604030504040204" pitchFamily="34" charset="0"/>
                <a:cs typeface="Tahoma" panose="020B0604030504040204" pitchFamily="34" charset="0"/>
              </a:rPr>
              <a:t>?</a:t>
            </a:r>
            <a:endParaRPr kumimoji="0" lang="nl-NL" sz="4800" b="0" i="1" u="none" strike="noStrike" kern="800" cap="none" spc="4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Afbeelding 6"/>
          <p:cNvPicPr>
            <a:picLocks noChangeAspect="1"/>
          </p:cNvPicPr>
          <p:nvPr/>
        </p:nvPicPr>
        <p:blipFill rotWithShape="1">
          <a:blip r:embed="rId5" cstate="print">
            <a:extLst>
              <a:ext uri="{28A0092B-C50C-407E-A947-70E740481C1C}">
                <a14:useLocalDpi xmlns:a14="http://schemas.microsoft.com/office/drawing/2010/main" val="0"/>
              </a:ext>
            </a:extLst>
          </a:blip>
          <a:srcRect l="20071" t="4896" r="17426" b="5900"/>
          <a:stretch/>
        </p:blipFill>
        <p:spPr>
          <a:xfrm>
            <a:off x="4514631" y="266700"/>
            <a:ext cx="3416300" cy="3263900"/>
          </a:xfrm>
          <a:prstGeom prst="rect">
            <a:avLst/>
          </a:prstGeom>
        </p:spPr>
      </p:pic>
    </p:spTree>
    <p:extLst>
      <p:ext uri="{BB962C8B-B14F-4D97-AF65-F5344CB8AC3E}">
        <p14:creationId xmlns:p14="http://schemas.microsoft.com/office/powerpoint/2010/main" val="1513860928"/>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1053</Words>
  <Application>Microsoft Office PowerPoint</Application>
  <PresentationFormat>Breedbeeld</PresentationFormat>
  <Paragraphs>101</Paragraphs>
  <Slides>20</Slides>
  <Notes>20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20</vt:i4>
      </vt:variant>
    </vt:vector>
  </HeadingPairs>
  <TitlesOfParts>
    <vt:vector size="25" baseType="lpstr">
      <vt:lpstr>Arial</vt:lpstr>
      <vt:lpstr>Calibri</vt:lpstr>
      <vt:lpstr>Calibri Light</vt:lpstr>
      <vt:lpstr>Tahoma</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Olivier van Beekum</dc:creator>
  <cp:lastModifiedBy>Olivier van Beekum</cp:lastModifiedBy>
  <cp:revision>122</cp:revision>
  <cp:lastPrinted>2018-10-02T13:15:48Z</cp:lastPrinted>
  <dcterms:created xsi:type="dcterms:W3CDTF">2018-02-08T12:19:48Z</dcterms:created>
  <dcterms:modified xsi:type="dcterms:W3CDTF">2021-03-21T15:45:55Z</dcterms:modified>
</cp:coreProperties>
</file>